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4"/>
  </p:notesMasterIdLst>
  <p:sldIdLst>
    <p:sldId id="256" r:id="rId2"/>
    <p:sldId id="263" r:id="rId3"/>
    <p:sldId id="290" r:id="rId4"/>
    <p:sldId id="268" r:id="rId5"/>
    <p:sldId id="297" r:id="rId6"/>
    <p:sldId id="269" r:id="rId7"/>
    <p:sldId id="272" r:id="rId8"/>
    <p:sldId id="271" r:id="rId9"/>
    <p:sldId id="270" r:id="rId10"/>
    <p:sldId id="277" r:id="rId11"/>
    <p:sldId id="278" r:id="rId12"/>
    <p:sldId id="281" r:id="rId13"/>
    <p:sldId id="282" r:id="rId14"/>
    <p:sldId id="283" r:id="rId15"/>
    <p:sldId id="284" r:id="rId16"/>
    <p:sldId id="285" r:id="rId17"/>
    <p:sldId id="286" r:id="rId18"/>
    <p:sldId id="287" r:id="rId19"/>
    <p:sldId id="288" r:id="rId20"/>
    <p:sldId id="265" r:id="rId21"/>
    <p:sldId id="293" r:id="rId22"/>
    <p:sldId id="289" r:id="rId23"/>
    <p:sldId id="294" r:id="rId24"/>
    <p:sldId id="291" r:id="rId25"/>
    <p:sldId id="295" r:id="rId26"/>
    <p:sldId id="292" r:id="rId27"/>
    <p:sldId id="267" r:id="rId28"/>
    <p:sldId id="275" r:id="rId29"/>
    <p:sldId id="266" r:id="rId30"/>
    <p:sldId id="273" r:id="rId31"/>
    <p:sldId id="296" r:id="rId32"/>
    <p:sldId id="274"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3"/>
  </p:normalViewPr>
  <p:slideViewPr>
    <p:cSldViewPr snapToGrid="0" snapToObjects="1">
      <p:cViewPr>
        <p:scale>
          <a:sx n="99" d="100"/>
          <a:sy n="99" d="100"/>
        </p:scale>
        <p:origin x="105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711F96-4205-4440-B5F9-76BB8F5E6EF4}" type="doc">
      <dgm:prSet loTypeId="urn:microsoft.com/office/officeart/2005/8/layout/venn2" loCatId="" qsTypeId="urn:microsoft.com/office/officeart/2005/8/quickstyle/simple1" qsCatId="simple" csTypeId="urn:microsoft.com/office/officeart/2005/8/colors/colorful1" csCatId="colorful" phldr="1"/>
      <dgm:spPr/>
      <dgm:t>
        <a:bodyPr/>
        <a:lstStyle/>
        <a:p>
          <a:endParaRPr lang="en-US"/>
        </a:p>
      </dgm:t>
    </dgm:pt>
    <dgm:pt modelId="{567D79F4-91C6-DE4C-AE5E-83AECB9ADC64}">
      <dgm:prSet phldrT="[Text]"/>
      <dgm:spPr/>
      <dgm:t>
        <a:bodyPr/>
        <a:lstStyle/>
        <a:p>
          <a:r>
            <a:rPr lang="en-US" dirty="0">
              <a:latin typeface="Optima" panose="02000503060000020004" pitchFamily="2" charset="0"/>
            </a:rPr>
            <a:t>Meta</a:t>
          </a:r>
        </a:p>
      </dgm:t>
    </dgm:pt>
    <dgm:pt modelId="{8F9786E8-6FB6-2044-900E-1BB84DB69D6C}" type="parTrans" cxnId="{80C0C879-12A9-4744-8C8E-D16EE773E8E1}">
      <dgm:prSet/>
      <dgm:spPr/>
      <dgm:t>
        <a:bodyPr/>
        <a:lstStyle/>
        <a:p>
          <a:endParaRPr lang="en-US"/>
        </a:p>
      </dgm:t>
    </dgm:pt>
    <dgm:pt modelId="{F59068B0-0744-6E47-807E-244C411CF149}" type="sibTrans" cxnId="{80C0C879-12A9-4744-8C8E-D16EE773E8E1}">
      <dgm:prSet/>
      <dgm:spPr/>
      <dgm:t>
        <a:bodyPr/>
        <a:lstStyle/>
        <a:p>
          <a:endParaRPr lang="en-US"/>
        </a:p>
      </dgm:t>
    </dgm:pt>
    <dgm:pt modelId="{F372EAA6-1357-9B40-BE88-898D5B0DB257}">
      <dgm:prSet phldrT="[Text]"/>
      <dgm:spPr/>
      <dgm:t>
        <a:bodyPr/>
        <a:lstStyle/>
        <a:p>
          <a:r>
            <a:rPr lang="en-US" dirty="0">
              <a:latin typeface="Optima" panose="02000503060000020004" pitchFamily="2" charset="0"/>
            </a:rPr>
            <a:t>Individual</a:t>
          </a:r>
        </a:p>
      </dgm:t>
    </dgm:pt>
    <dgm:pt modelId="{EEB83623-BCEF-7842-8F1D-6F984DE3F0D8}" type="parTrans" cxnId="{00843CBC-3623-DB43-9D20-475D90DFD0B6}">
      <dgm:prSet/>
      <dgm:spPr/>
      <dgm:t>
        <a:bodyPr/>
        <a:lstStyle/>
        <a:p>
          <a:endParaRPr lang="en-US"/>
        </a:p>
      </dgm:t>
    </dgm:pt>
    <dgm:pt modelId="{E1B7CC90-0037-264E-896D-6BAB029AC66B}" type="sibTrans" cxnId="{00843CBC-3623-DB43-9D20-475D90DFD0B6}">
      <dgm:prSet/>
      <dgm:spPr/>
      <dgm:t>
        <a:bodyPr/>
        <a:lstStyle/>
        <a:p>
          <a:endParaRPr lang="en-US"/>
        </a:p>
      </dgm:t>
    </dgm:pt>
    <dgm:pt modelId="{5E5F69CA-1060-DC49-BFA2-4FCFE1883D3C}">
      <dgm:prSet phldrT="[Text]"/>
      <dgm:spPr/>
      <dgm:t>
        <a:bodyPr/>
        <a:lstStyle/>
        <a:p>
          <a:r>
            <a:rPr lang="en-US" dirty="0" err="1">
              <a:latin typeface="Optima" panose="02000503060000020004" pitchFamily="2" charset="0"/>
            </a:rPr>
            <a:t>Intratextual</a:t>
          </a:r>
          <a:endParaRPr lang="en-US" dirty="0">
            <a:latin typeface="Optima" panose="02000503060000020004" pitchFamily="2" charset="0"/>
          </a:endParaRPr>
        </a:p>
      </dgm:t>
    </dgm:pt>
    <dgm:pt modelId="{EAD110C6-C041-4845-AAF7-34FC9EA71996}" type="parTrans" cxnId="{430F6C83-A312-CC49-AA53-A1BB2C889625}">
      <dgm:prSet/>
      <dgm:spPr/>
      <dgm:t>
        <a:bodyPr/>
        <a:lstStyle/>
        <a:p>
          <a:endParaRPr lang="en-US"/>
        </a:p>
      </dgm:t>
    </dgm:pt>
    <dgm:pt modelId="{1FE32D53-896E-6C4C-8D06-7F50CF6454C3}" type="sibTrans" cxnId="{430F6C83-A312-CC49-AA53-A1BB2C889625}">
      <dgm:prSet/>
      <dgm:spPr/>
      <dgm:t>
        <a:bodyPr/>
        <a:lstStyle/>
        <a:p>
          <a:endParaRPr lang="en-US"/>
        </a:p>
      </dgm:t>
    </dgm:pt>
    <dgm:pt modelId="{0BE461B7-3D99-E74A-B1D1-75C38DF13D9C}" type="pres">
      <dgm:prSet presAssocID="{39711F96-4205-4440-B5F9-76BB8F5E6EF4}" presName="Name0" presStyleCnt="0">
        <dgm:presLayoutVars>
          <dgm:chMax val="7"/>
          <dgm:resizeHandles val="exact"/>
        </dgm:presLayoutVars>
      </dgm:prSet>
      <dgm:spPr/>
    </dgm:pt>
    <dgm:pt modelId="{926AD9D1-50E9-1A4B-B67A-4D76028D9E1C}" type="pres">
      <dgm:prSet presAssocID="{39711F96-4205-4440-B5F9-76BB8F5E6EF4}" presName="comp1" presStyleCnt="0"/>
      <dgm:spPr/>
    </dgm:pt>
    <dgm:pt modelId="{1D75C474-A05B-5847-BD5E-116995DC9878}" type="pres">
      <dgm:prSet presAssocID="{39711F96-4205-4440-B5F9-76BB8F5E6EF4}" presName="circle1" presStyleLbl="node1" presStyleIdx="0" presStyleCnt="3"/>
      <dgm:spPr/>
    </dgm:pt>
    <dgm:pt modelId="{15BA5292-611B-5A41-985F-C2542019AEFF}" type="pres">
      <dgm:prSet presAssocID="{39711F96-4205-4440-B5F9-76BB8F5E6EF4}" presName="c1text" presStyleLbl="node1" presStyleIdx="0" presStyleCnt="3">
        <dgm:presLayoutVars>
          <dgm:bulletEnabled val="1"/>
        </dgm:presLayoutVars>
      </dgm:prSet>
      <dgm:spPr/>
    </dgm:pt>
    <dgm:pt modelId="{A8C82B38-7152-EE4A-81CA-EEA892A59D02}" type="pres">
      <dgm:prSet presAssocID="{39711F96-4205-4440-B5F9-76BB8F5E6EF4}" presName="comp2" presStyleCnt="0"/>
      <dgm:spPr/>
    </dgm:pt>
    <dgm:pt modelId="{4769D106-D05B-7040-8568-A855F1DC61D1}" type="pres">
      <dgm:prSet presAssocID="{39711F96-4205-4440-B5F9-76BB8F5E6EF4}" presName="circle2" presStyleLbl="node1" presStyleIdx="1" presStyleCnt="3"/>
      <dgm:spPr/>
    </dgm:pt>
    <dgm:pt modelId="{6FE32521-315F-DC4C-850E-33866F97069B}" type="pres">
      <dgm:prSet presAssocID="{39711F96-4205-4440-B5F9-76BB8F5E6EF4}" presName="c2text" presStyleLbl="node1" presStyleIdx="1" presStyleCnt="3">
        <dgm:presLayoutVars>
          <dgm:bulletEnabled val="1"/>
        </dgm:presLayoutVars>
      </dgm:prSet>
      <dgm:spPr/>
    </dgm:pt>
    <dgm:pt modelId="{1F1000EC-E21E-9842-87F1-0D0CFCD985D3}" type="pres">
      <dgm:prSet presAssocID="{39711F96-4205-4440-B5F9-76BB8F5E6EF4}" presName="comp3" presStyleCnt="0"/>
      <dgm:spPr/>
    </dgm:pt>
    <dgm:pt modelId="{CBFAFF2B-3175-E645-963D-32A34F11A7F3}" type="pres">
      <dgm:prSet presAssocID="{39711F96-4205-4440-B5F9-76BB8F5E6EF4}" presName="circle3" presStyleLbl="node1" presStyleIdx="2" presStyleCnt="3"/>
      <dgm:spPr/>
    </dgm:pt>
    <dgm:pt modelId="{30ABC4BC-C7D3-2C40-A8C8-F761C7A194BC}" type="pres">
      <dgm:prSet presAssocID="{39711F96-4205-4440-B5F9-76BB8F5E6EF4}" presName="c3text" presStyleLbl="node1" presStyleIdx="2" presStyleCnt="3">
        <dgm:presLayoutVars>
          <dgm:bulletEnabled val="1"/>
        </dgm:presLayoutVars>
      </dgm:prSet>
      <dgm:spPr/>
    </dgm:pt>
  </dgm:ptLst>
  <dgm:cxnLst>
    <dgm:cxn modelId="{0E473D13-C4FE-9349-8D9C-7A02A839ECA2}" type="presOf" srcId="{567D79F4-91C6-DE4C-AE5E-83AECB9ADC64}" destId="{1D75C474-A05B-5847-BD5E-116995DC9878}" srcOrd="0" destOrd="0" presId="urn:microsoft.com/office/officeart/2005/8/layout/venn2"/>
    <dgm:cxn modelId="{645D8647-20F1-1147-A29C-5F16634E873B}" type="presOf" srcId="{F372EAA6-1357-9B40-BE88-898D5B0DB257}" destId="{4769D106-D05B-7040-8568-A855F1DC61D1}" srcOrd="0" destOrd="0" presId="urn:microsoft.com/office/officeart/2005/8/layout/venn2"/>
    <dgm:cxn modelId="{EE1D2859-1B00-2944-8B9D-E6CCA3251B7C}" type="presOf" srcId="{567D79F4-91C6-DE4C-AE5E-83AECB9ADC64}" destId="{15BA5292-611B-5A41-985F-C2542019AEFF}" srcOrd="1" destOrd="0" presId="urn:microsoft.com/office/officeart/2005/8/layout/venn2"/>
    <dgm:cxn modelId="{F32C8966-76D5-ED4A-9437-F2CEDC783C7D}" type="presOf" srcId="{5E5F69CA-1060-DC49-BFA2-4FCFE1883D3C}" destId="{30ABC4BC-C7D3-2C40-A8C8-F761C7A194BC}" srcOrd="1" destOrd="0" presId="urn:microsoft.com/office/officeart/2005/8/layout/venn2"/>
    <dgm:cxn modelId="{A106986E-3FD0-9342-A449-DEF243E3E50C}" type="presOf" srcId="{5E5F69CA-1060-DC49-BFA2-4FCFE1883D3C}" destId="{CBFAFF2B-3175-E645-963D-32A34F11A7F3}" srcOrd="0" destOrd="0" presId="urn:microsoft.com/office/officeart/2005/8/layout/venn2"/>
    <dgm:cxn modelId="{80C0C879-12A9-4744-8C8E-D16EE773E8E1}" srcId="{39711F96-4205-4440-B5F9-76BB8F5E6EF4}" destId="{567D79F4-91C6-DE4C-AE5E-83AECB9ADC64}" srcOrd="0" destOrd="0" parTransId="{8F9786E8-6FB6-2044-900E-1BB84DB69D6C}" sibTransId="{F59068B0-0744-6E47-807E-244C411CF149}"/>
    <dgm:cxn modelId="{2808CD7B-9422-5A42-9F25-0431764A36A5}" type="presOf" srcId="{F372EAA6-1357-9B40-BE88-898D5B0DB257}" destId="{6FE32521-315F-DC4C-850E-33866F97069B}" srcOrd="1" destOrd="0" presId="urn:microsoft.com/office/officeart/2005/8/layout/venn2"/>
    <dgm:cxn modelId="{430F6C83-A312-CC49-AA53-A1BB2C889625}" srcId="{39711F96-4205-4440-B5F9-76BB8F5E6EF4}" destId="{5E5F69CA-1060-DC49-BFA2-4FCFE1883D3C}" srcOrd="2" destOrd="0" parTransId="{EAD110C6-C041-4845-AAF7-34FC9EA71996}" sibTransId="{1FE32D53-896E-6C4C-8D06-7F50CF6454C3}"/>
    <dgm:cxn modelId="{B8BFBBB5-DEDB-0147-89AC-C53742B070E1}" type="presOf" srcId="{39711F96-4205-4440-B5F9-76BB8F5E6EF4}" destId="{0BE461B7-3D99-E74A-B1D1-75C38DF13D9C}" srcOrd="0" destOrd="0" presId="urn:microsoft.com/office/officeart/2005/8/layout/venn2"/>
    <dgm:cxn modelId="{00843CBC-3623-DB43-9D20-475D90DFD0B6}" srcId="{39711F96-4205-4440-B5F9-76BB8F5E6EF4}" destId="{F372EAA6-1357-9B40-BE88-898D5B0DB257}" srcOrd="1" destOrd="0" parTransId="{EEB83623-BCEF-7842-8F1D-6F984DE3F0D8}" sibTransId="{E1B7CC90-0037-264E-896D-6BAB029AC66B}"/>
    <dgm:cxn modelId="{2B0E0A88-9ECA-B046-8E0B-B16743693581}" type="presParOf" srcId="{0BE461B7-3D99-E74A-B1D1-75C38DF13D9C}" destId="{926AD9D1-50E9-1A4B-B67A-4D76028D9E1C}" srcOrd="0" destOrd="0" presId="urn:microsoft.com/office/officeart/2005/8/layout/venn2"/>
    <dgm:cxn modelId="{AC56E5F4-600C-674E-9CC2-F7A8999C89B2}" type="presParOf" srcId="{926AD9D1-50E9-1A4B-B67A-4D76028D9E1C}" destId="{1D75C474-A05B-5847-BD5E-116995DC9878}" srcOrd="0" destOrd="0" presId="urn:microsoft.com/office/officeart/2005/8/layout/venn2"/>
    <dgm:cxn modelId="{13EBDDC1-BC7C-1D4F-BCCC-751EB60F990E}" type="presParOf" srcId="{926AD9D1-50E9-1A4B-B67A-4D76028D9E1C}" destId="{15BA5292-611B-5A41-985F-C2542019AEFF}" srcOrd="1" destOrd="0" presId="urn:microsoft.com/office/officeart/2005/8/layout/venn2"/>
    <dgm:cxn modelId="{48E3DC67-E54E-694E-A402-6230AFABEE3F}" type="presParOf" srcId="{0BE461B7-3D99-E74A-B1D1-75C38DF13D9C}" destId="{A8C82B38-7152-EE4A-81CA-EEA892A59D02}" srcOrd="1" destOrd="0" presId="urn:microsoft.com/office/officeart/2005/8/layout/venn2"/>
    <dgm:cxn modelId="{528618CE-46A4-F547-9F4B-97CF8E184655}" type="presParOf" srcId="{A8C82B38-7152-EE4A-81CA-EEA892A59D02}" destId="{4769D106-D05B-7040-8568-A855F1DC61D1}" srcOrd="0" destOrd="0" presId="urn:microsoft.com/office/officeart/2005/8/layout/venn2"/>
    <dgm:cxn modelId="{44B44569-E1AE-5B44-9064-C1AE61FD4FC9}" type="presParOf" srcId="{A8C82B38-7152-EE4A-81CA-EEA892A59D02}" destId="{6FE32521-315F-DC4C-850E-33866F97069B}" srcOrd="1" destOrd="0" presId="urn:microsoft.com/office/officeart/2005/8/layout/venn2"/>
    <dgm:cxn modelId="{EA89C1B7-6282-F543-83CE-FD290840EA6C}" type="presParOf" srcId="{0BE461B7-3D99-E74A-B1D1-75C38DF13D9C}" destId="{1F1000EC-E21E-9842-87F1-0D0CFCD985D3}" srcOrd="2" destOrd="0" presId="urn:microsoft.com/office/officeart/2005/8/layout/venn2"/>
    <dgm:cxn modelId="{BD5480EF-D718-824E-9342-A2C48A356B7E}" type="presParOf" srcId="{1F1000EC-E21E-9842-87F1-0D0CFCD985D3}" destId="{CBFAFF2B-3175-E645-963D-32A34F11A7F3}" srcOrd="0" destOrd="0" presId="urn:microsoft.com/office/officeart/2005/8/layout/venn2"/>
    <dgm:cxn modelId="{EDD2F99B-A995-EE4C-A33F-409A7583446F}" type="presParOf" srcId="{1F1000EC-E21E-9842-87F1-0D0CFCD985D3}" destId="{30ABC4BC-C7D3-2C40-A8C8-F761C7A194BC}" srcOrd="1" destOrd="0" presId="urn:microsoft.com/office/officeart/2005/8/layout/ven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5C474-A05B-5847-BD5E-116995DC9878}">
      <dsp:nvSpPr>
        <dsp:cNvPr id="0" name=""/>
        <dsp:cNvSpPr/>
      </dsp:nvSpPr>
      <dsp:spPr>
        <a:xfrm>
          <a:off x="1354666" y="0"/>
          <a:ext cx="5418667" cy="541866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Optima" panose="02000503060000020004" pitchFamily="2" charset="0"/>
            </a:rPr>
            <a:t>Meta</a:t>
          </a:r>
        </a:p>
      </dsp:txBody>
      <dsp:txXfrm>
        <a:off x="3117087" y="270933"/>
        <a:ext cx="1893824" cy="812800"/>
      </dsp:txXfrm>
    </dsp:sp>
    <dsp:sp modelId="{4769D106-D05B-7040-8568-A855F1DC61D1}">
      <dsp:nvSpPr>
        <dsp:cNvPr id="0" name=""/>
        <dsp:cNvSpPr/>
      </dsp:nvSpPr>
      <dsp:spPr>
        <a:xfrm>
          <a:off x="2031999" y="1354666"/>
          <a:ext cx="4064000" cy="406400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Optima" panose="02000503060000020004" pitchFamily="2" charset="0"/>
            </a:rPr>
            <a:t>Individual</a:t>
          </a:r>
        </a:p>
      </dsp:txBody>
      <dsp:txXfrm>
        <a:off x="3117087" y="1608666"/>
        <a:ext cx="1893824" cy="762000"/>
      </dsp:txXfrm>
    </dsp:sp>
    <dsp:sp modelId="{CBFAFF2B-3175-E645-963D-32A34F11A7F3}">
      <dsp:nvSpPr>
        <dsp:cNvPr id="0" name=""/>
        <dsp:cNvSpPr/>
      </dsp:nvSpPr>
      <dsp:spPr>
        <a:xfrm>
          <a:off x="2709333" y="2709333"/>
          <a:ext cx="2709333" cy="270933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err="1">
              <a:latin typeface="Optima" panose="02000503060000020004" pitchFamily="2" charset="0"/>
            </a:rPr>
            <a:t>Intratextual</a:t>
          </a:r>
          <a:endParaRPr lang="en-US" sz="2500" kern="1200" dirty="0">
            <a:latin typeface="Optima" panose="02000503060000020004" pitchFamily="2" charset="0"/>
          </a:endParaRPr>
        </a:p>
      </dsp:txBody>
      <dsp:txXfrm>
        <a:off x="3106105" y="3386666"/>
        <a:ext cx="1915788"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EC509-66F2-1D47-B00F-FBA3D583635A}" type="datetimeFigureOut">
              <a:rPr lang="en-GB" smtClean="0"/>
              <a:t>03/12/2018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1296E-1CA2-9745-9463-9EC4A2D5945D}" type="slidenum">
              <a:rPr lang="en-GB" smtClean="0"/>
              <a:t>‹#›</a:t>
            </a:fld>
            <a:endParaRPr lang="en-GB"/>
          </a:p>
        </p:txBody>
      </p:sp>
    </p:spTree>
    <p:extLst>
      <p:ext uri="{BB962C8B-B14F-4D97-AF65-F5344CB8AC3E}">
        <p14:creationId xmlns:p14="http://schemas.microsoft.com/office/powerpoint/2010/main" val="1025137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6D1296E-1CA2-9745-9463-9EC4A2D5945D}" type="slidenum">
              <a:rPr lang="en-GB" smtClean="0"/>
              <a:t>25</a:t>
            </a:fld>
            <a:endParaRPr lang="en-GB"/>
          </a:p>
        </p:txBody>
      </p:sp>
    </p:spTree>
    <p:extLst>
      <p:ext uri="{BB962C8B-B14F-4D97-AF65-F5344CB8AC3E}">
        <p14:creationId xmlns:p14="http://schemas.microsoft.com/office/powerpoint/2010/main" val="3452250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1D33-FFCF-AB48-9822-6F64FB43C1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0DFC2452-744E-7945-9BAC-C249C8200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C374D59D-B39D-7340-8CE1-EB29D77A3283}"/>
              </a:ext>
            </a:extLst>
          </p:cNvPr>
          <p:cNvSpPr>
            <a:spLocks noGrp="1"/>
          </p:cNvSpPr>
          <p:nvPr>
            <p:ph type="dt" sz="half" idx="10"/>
          </p:nvPr>
        </p:nvSpPr>
        <p:spPr/>
        <p:txBody>
          <a:bodyPr/>
          <a:lstStyle/>
          <a:p>
            <a:fld id="{258F09B6-B337-814A-8756-D420A999A9E9}" type="datetimeFigureOut">
              <a:rPr lang="de-DE" smtClean="0"/>
              <a:t>27.11.18</a:t>
            </a:fld>
            <a:endParaRPr lang="de-DE"/>
          </a:p>
        </p:txBody>
      </p:sp>
      <p:sp>
        <p:nvSpPr>
          <p:cNvPr id="5" name="Footer Placeholder 4">
            <a:extLst>
              <a:ext uri="{FF2B5EF4-FFF2-40B4-BE49-F238E27FC236}">
                <a16:creationId xmlns:a16="http://schemas.microsoft.com/office/drawing/2014/main" id="{0E88311D-45E5-6E45-948A-E1FD80B30A5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B3F0938-5D34-DB4D-9091-D2F5D6180B54}"/>
              </a:ext>
            </a:extLst>
          </p:cNvPr>
          <p:cNvSpPr>
            <a:spLocks noGrp="1"/>
          </p:cNvSpPr>
          <p:nvPr>
            <p:ph type="sldNum" sz="quarter" idx="12"/>
          </p:nvPr>
        </p:nvSpPr>
        <p:spPr/>
        <p:txBody>
          <a:bodyPr/>
          <a:lstStyle/>
          <a:p>
            <a:fld id="{6B81ECD3-2BBF-E144-B684-8EFBE23F00D7}" type="slidenum">
              <a:rPr lang="de-DE" smtClean="0"/>
              <a:t>‹#›</a:t>
            </a:fld>
            <a:endParaRPr lang="de-DE"/>
          </a:p>
        </p:txBody>
      </p:sp>
    </p:spTree>
    <p:extLst>
      <p:ext uri="{BB962C8B-B14F-4D97-AF65-F5344CB8AC3E}">
        <p14:creationId xmlns:p14="http://schemas.microsoft.com/office/powerpoint/2010/main" val="103156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469B-E578-9745-8E92-15ED16E062D9}"/>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C049FD7F-27FA-F74E-A375-AE7D258782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57AD7E55-0A4F-1C4C-A4BB-68278A3CF60A}"/>
              </a:ext>
            </a:extLst>
          </p:cNvPr>
          <p:cNvSpPr>
            <a:spLocks noGrp="1"/>
          </p:cNvSpPr>
          <p:nvPr>
            <p:ph type="dt" sz="half" idx="10"/>
          </p:nvPr>
        </p:nvSpPr>
        <p:spPr/>
        <p:txBody>
          <a:bodyPr/>
          <a:lstStyle/>
          <a:p>
            <a:fld id="{258F09B6-B337-814A-8756-D420A999A9E9}" type="datetimeFigureOut">
              <a:rPr lang="de-DE" smtClean="0"/>
              <a:t>27.11.18</a:t>
            </a:fld>
            <a:endParaRPr lang="de-DE"/>
          </a:p>
        </p:txBody>
      </p:sp>
      <p:sp>
        <p:nvSpPr>
          <p:cNvPr id="5" name="Footer Placeholder 4">
            <a:extLst>
              <a:ext uri="{FF2B5EF4-FFF2-40B4-BE49-F238E27FC236}">
                <a16:creationId xmlns:a16="http://schemas.microsoft.com/office/drawing/2014/main" id="{7FF21305-A58B-9F4E-BD80-012144719D1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D65C1CC-9AC0-8148-8938-5CF14247D9BB}"/>
              </a:ext>
            </a:extLst>
          </p:cNvPr>
          <p:cNvSpPr>
            <a:spLocks noGrp="1"/>
          </p:cNvSpPr>
          <p:nvPr>
            <p:ph type="sldNum" sz="quarter" idx="12"/>
          </p:nvPr>
        </p:nvSpPr>
        <p:spPr/>
        <p:txBody>
          <a:bodyPr/>
          <a:lstStyle/>
          <a:p>
            <a:fld id="{6B81ECD3-2BBF-E144-B684-8EFBE23F00D7}" type="slidenum">
              <a:rPr lang="de-DE" smtClean="0"/>
              <a:t>‹#›</a:t>
            </a:fld>
            <a:endParaRPr lang="de-DE"/>
          </a:p>
        </p:txBody>
      </p:sp>
    </p:spTree>
    <p:extLst>
      <p:ext uri="{BB962C8B-B14F-4D97-AF65-F5344CB8AC3E}">
        <p14:creationId xmlns:p14="http://schemas.microsoft.com/office/powerpoint/2010/main" val="221854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EAAD85-045F-D941-936F-8B16BAE0DB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6A6AA907-AEDD-5744-BC9B-ABFD8237D5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335128F7-9119-A645-B487-8EF90D1BEAC7}"/>
              </a:ext>
            </a:extLst>
          </p:cNvPr>
          <p:cNvSpPr>
            <a:spLocks noGrp="1"/>
          </p:cNvSpPr>
          <p:nvPr>
            <p:ph type="dt" sz="half" idx="10"/>
          </p:nvPr>
        </p:nvSpPr>
        <p:spPr/>
        <p:txBody>
          <a:bodyPr/>
          <a:lstStyle/>
          <a:p>
            <a:fld id="{258F09B6-B337-814A-8756-D420A999A9E9}" type="datetimeFigureOut">
              <a:rPr lang="de-DE" smtClean="0"/>
              <a:t>27.11.18</a:t>
            </a:fld>
            <a:endParaRPr lang="de-DE"/>
          </a:p>
        </p:txBody>
      </p:sp>
      <p:sp>
        <p:nvSpPr>
          <p:cNvPr id="5" name="Footer Placeholder 4">
            <a:extLst>
              <a:ext uri="{FF2B5EF4-FFF2-40B4-BE49-F238E27FC236}">
                <a16:creationId xmlns:a16="http://schemas.microsoft.com/office/drawing/2014/main" id="{672F88F0-8336-4043-9BA4-3C9A9B90D06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C6ADC17-D6D1-874A-AB55-E7605BF70C94}"/>
              </a:ext>
            </a:extLst>
          </p:cNvPr>
          <p:cNvSpPr>
            <a:spLocks noGrp="1"/>
          </p:cNvSpPr>
          <p:nvPr>
            <p:ph type="sldNum" sz="quarter" idx="12"/>
          </p:nvPr>
        </p:nvSpPr>
        <p:spPr/>
        <p:txBody>
          <a:bodyPr/>
          <a:lstStyle/>
          <a:p>
            <a:fld id="{6B81ECD3-2BBF-E144-B684-8EFBE23F00D7}" type="slidenum">
              <a:rPr lang="de-DE" smtClean="0"/>
              <a:t>‹#›</a:t>
            </a:fld>
            <a:endParaRPr lang="de-DE"/>
          </a:p>
        </p:txBody>
      </p:sp>
    </p:spTree>
    <p:extLst>
      <p:ext uri="{BB962C8B-B14F-4D97-AF65-F5344CB8AC3E}">
        <p14:creationId xmlns:p14="http://schemas.microsoft.com/office/powerpoint/2010/main" val="274207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CA39-CDD4-2D4D-8310-B856C889F90F}"/>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DAF4E39A-22AD-0D42-978C-640DADC4D8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ACDDE9B-EEF5-BC41-AF8C-D1BBD4C64FE0}"/>
              </a:ext>
            </a:extLst>
          </p:cNvPr>
          <p:cNvSpPr>
            <a:spLocks noGrp="1"/>
          </p:cNvSpPr>
          <p:nvPr>
            <p:ph type="dt" sz="half" idx="10"/>
          </p:nvPr>
        </p:nvSpPr>
        <p:spPr/>
        <p:txBody>
          <a:bodyPr/>
          <a:lstStyle/>
          <a:p>
            <a:fld id="{258F09B6-B337-814A-8756-D420A999A9E9}" type="datetimeFigureOut">
              <a:rPr lang="de-DE" smtClean="0"/>
              <a:t>27.11.18</a:t>
            </a:fld>
            <a:endParaRPr lang="de-DE"/>
          </a:p>
        </p:txBody>
      </p:sp>
      <p:sp>
        <p:nvSpPr>
          <p:cNvPr id="5" name="Footer Placeholder 4">
            <a:extLst>
              <a:ext uri="{FF2B5EF4-FFF2-40B4-BE49-F238E27FC236}">
                <a16:creationId xmlns:a16="http://schemas.microsoft.com/office/drawing/2014/main" id="{DBB9CAEC-7273-A046-8DF8-4EAA5E8698F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2CFE50AB-D021-9B4E-8766-3AA2102BB3DD}"/>
              </a:ext>
            </a:extLst>
          </p:cNvPr>
          <p:cNvSpPr>
            <a:spLocks noGrp="1"/>
          </p:cNvSpPr>
          <p:nvPr>
            <p:ph type="sldNum" sz="quarter" idx="12"/>
          </p:nvPr>
        </p:nvSpPr>
        <p:spPr/>
        <p:txBody>
          <a:bodyPr/>
          <a:lstStyle/>
          <a:p>
            <a:fld id="{6B81ECD3-2BBF-E144-B684-8EFBE23F00D7}" type="slidenum">
              <a:rPr lang="de-DE" smtClean="0"/>
              <a:t>‹#›</a:t>
            </a:fld>
            <a:endParaRPr lang="de-DE"/>
          </a:p>
        </p:txBody>
      </p:sp>
    </p:spTree>
    <p:extLst>
      <p:ext uri="{BB962C8B-B14F-4D97-AF65-F5344CB8AC3E}">
        <p14:creationId xmlns:p14="http://schemas.microsoft.com/office/powerpoint/2010/main" val="3372976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D41C-049B-1A44-B17E-EB636C0F62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6B806D85-3842-874F-90CF-150A944716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5C954A-5117-584B-A2F3-8514862BBB18}"/>
              </a:ext>
            </a:extLst>
          </p:cNvPr>
          <p:cNvSpPr>
            <a:spLocks noGrp="1"/>
          </p:cNvSpPr>
          <p:nvPr>
            <p:ph type="dt" sz="half" idx="10"/>
          </p:nvPr>
        </p:nvSpPr>
        <p:spPr/>
        <p:txBody>
          <a:bodyPr/>
          <a:lstStyle/>
          <a:p>
            <a:fld id="{258F09B6-B337-814A-8756-D420A999A9E9}" type="datetimeFigureOut">
              <a:rPr lang="de-DE" smtClean="0"/>
              <a:t>27.11.18</a:t>
            </a:fld>
            <a:endParaRPr lang="de-DE"/>
          </a:p>
        </p:txBody>
      </p:sp>
      <p:sp>
        <p:nvSpPr>
          <p:cNvPr id="5" name="Footer Placeholder 4">
            <a:extLst>
              <a:ext uri="{FF2B5EF4-FFF2-40B4-BE49-F238E27FC236}">
                <a16:creationId xmlns:a16="http://schemas.microsoft.com/office/drawing/2014/main" id="{B24C5C52-19F6-8048-8B4A-B37EF36801B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3A73BBC-3416-5940-B83E-D9B4FF4D8A8F}"/>
              </a:ext>
            </a:extLst>
          </p:cNvPr>
          <p:cNvSpPr>
            <a:spLocks noGrp="1"/>
          </p:cNvSpPr>
          <p:nvPr>
            <p:ph type="sldNum" sz="quarter" idx="12"/>
          </p:nvPr>
        </p:nvSpPr>
        <p:spPr/>
        <p:txBody>
          <a:bodyPr/>
          <a:lstStyle/>
          <a:p>
            <a:fld id="{6B81ECD3-2BBF-E144-B684-8EFBE23F00D7}" type="slidenum">
              <a:rPr lang="de-DE" smtClean="0"/>
              <a:t>‹#›</a:t>
            </a:fld>
            <a:endParaRPr lang="de-DE"/>
          </a:p>
        </p:txBody>
      </p:sp>
    </p:spTree>
    <p:extLst>
      <p:ext uri="{BB962C8B-B14F-4D97-AF65-F5344CB8AC3E}">
        <p14:creationId xmlns:p14="http://schemas.microsoft.com/office/powerpoint/2010/main" val="2835555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9C6B-ED12-8E41-82C2-EF07CBC9EF3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84BE1BF2-EFFB-8041-84EC-78D8E6640BD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C373A197-DCC7-7B42-89DF-2955E31375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8F9E894B-DED0-5846-A4FE-78EEA1B0F534}"/>
              </a:ext>
            </a:extLst>
          </p:cNvPr>
          <p:cNvSpPr>
            <a:spLocks noGrp="1"/>
          </p:cNvSpPr>
          <p:nvPr>
            <p:ph type="dt" sz="half" idx="10"/>
          </p:nvPr>
        </p:nvSpPr>
        <p:spPr/>
        <p:txBody>
          <a:bodyPr/>
          <a:lstStyle/>
          <a:p>
            <a:fld id="{258F09B6-B337-814A-8756-D420A999A9E9}" type="datetimeFigureOut">
              <a:rPr lang="de-DE" smtClean="0"/>
              <a:t>27.11.18</a:t>
            </a:fld>
            <a:endParaRPr lang="de-DE"/>
          </a:p>
        </p:txBody>
      </p:sp>
      <p:sp>
        <p:nvSpPr>
          <p:cNvPr id="6" name="Footer Placeholder 5">
            <a:extLst>
              <a:ext uri="{FF2B5EF4-FFF2-40B4-BE49-F238E27FC236}">
                <a16:creationId xmlns:a16="http://schemas.microsoft.com/office/drawing/2014/main" id="{162578FF-EF37-444C-9E69-032C6A0D5CB5}"/>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3EE0BFC-FF40-784C-8235-98AA948DE31A}"/>
              </a:ext>
            </a:extLst>
          </p:cNvPr>
          <p:cNvSpPr>
            <a:spLocks noGrp="1"/>
          </p:cNvSpPr>
          <p:nvPr>
            <p:ph type="sldNum" sz="quarter" idx="12"/>
          </p:nvPr>
        </p:nvSpPr>
        <p:spPr/>
        <p:txBody>
          <a:bodyPr/>
          <a:lstStyle/>
          <a:p>
            <a:fld id="{6B81ECD3-2BBF-E144-B684-8EFBE23F00D7}" type="slidenum">
              <a:rPr lang="de-DE" smtClean="0"/>
              <a:t>‹#›</a:t>
            </a:fld>
            <a:endParaRPr lang="de-DE"/>
          </a:p>
        </p:txBody>
      </p:sp>
    </p:spTree>
    <p:extLst>
      <p:ext uri="{BB962C8B-B14F-4D97-AF65-F5344CB8AC3E}">
        <p14:creationId xmlns:p14="http://schemas.microsoft.com/office/powerpoint/2010/main" val="135732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6D4AA-BB1F-354D-ABA7-60CCB7CFBE04}"/>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DEF36F07-6745-9C4F-B71E-BEBC712B31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7EA22F1-9E58-1E4A-9002-F676DD6524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6F0E316C-4500-2C47-BB94-00B268F9D8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977399-BE47-8343-9508-FA519915D4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1305FA13-5F8A-1149-B5F8-693BC5E5C00B}"/>
              </a:ext>
            </a:extLst>
          </p:cNvPr>
          <p:cNvSpPr>
            <a:spLocks noGrp="1"/>
          </p:cNvSpPr>
          <p:nvPr>
            <p:ph type="dt" sz="half" idx="10"/>
          </p:nvPr>
        </p:nvSpPr>
        <p:spPr/>
        <p:txBody>
          <a:bodyPr/>
          <a:lstStyle/>
          <a:p>
            <a:fld id="{258F09B6-B337-814A-8756-D420A999A9E9}" type="datetimeFigureOut">
              <a:rPr lang="de-DE" smtClean="0"/>
              <a:t>27.11.18</a:t>
            </a:fld>
            <a:endParaRPr lang="de-DE"/>
          </a:p>
        </p:txBody>
      </p:sp>
      <p:sp>
        <p:nvSpPr>
          <p:cNvPr id="8" name="Footer Placeholder 7">
            <a:extLst>
              <a:ext uri="{FF2B5EF4-FFF2-40B4-BE49-F238E27FC236}">
                <a16:creationId xmlns:a16="http://schemas.microsoft.com/office/drawing/2014/main" id="{5FF34052-FCAB-9B48-AE40-C480F0CB0EFA}"/>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48CD5437-122F-D643-A916-20766BC06B0F}"/>
              </a:ext>
            </a:extLst>
          </p:cNvPr>
          <p:cNvSpPr>
            <a:spLocks noGrp="1"/>
          </p:cNvSpPr>
          <p:nvPr>
            <p:ph type="sldNum" sz="quarter" idx="12"/>
          </p:nvPr>
        </p:nvSpPr>
        <p:spPr/>
        <p:txBody>
          <a:bodyPr/>
          <a:lstStyle/>
          <a:p>
            <a:fld id="{6B81ECD3-2BBF-E144-B684-8EFBE23F00D7}" type="slidenum">
              <a:rPr lang="de-DE" smtClean="0"/>
              <a:t>‹#›</a:t>
            </a:fld>
            <a:endParaRPr lang="de-DE"/>
          </a:p>
        </p:txBody>
      </p:sp>
    </p:spTree>
    <p:extLst>
      <p:ext uri="{BB962C8B-B14F-4D97-AF65-F5344CB8AC3E}">
        <p14:creationId xmlns:p14="http://schemas.microsoft.com/office/powerpoint/2010/main" val="27909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2BC5-C7EA-BC44-A80D-FC10BDB630B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E0B2AF6A-214A-CE45-B751-3D074FA833A4}"/>
              </a:ext>
            </a:extLst>
          </p:cNvPr>
          <p:cNvSpPr>
            <a:spLocks noGrp="1"/>
          </p:cNvSpPr>
          <p:nvPr>
            <p:ph type="dt" sz="half" idx="10"/>
          </p:nvPr>
        </p:nvSpPr>
        <p:spPr/>
        <p:txBody>
          <a:bodyPr/>
          <a:lstStyle/>
          <a:p>
            <a:fld id="{258F09B6-B337-814A-8756-D420A999A9E9}" type="datetimeFigureOut">
              <a:rPr lang="de-DE" smtClean="0"/>
              <a:t>27.11.18</a:t>
            </a:fld>
            <a:endParaRPr lang="de-DE"/>
          </a:p>
        </p:txBody>
      </p:sp>
      <p:sp>
        <p:nvSpPr>
          <p:cNvPr id="4" name="Footer Placeholder 3">
            <a:extLst>
              <a:ext uri="{FF2B5EF4-FFF2-40B4-BE49-F238E27FC236}">
                <a16:creationId xmlns:a16="http://schemas.microsoft.com/office/drawing/2014/main" id="{ACCC5429-6015-B740-9ACE-8B57C19A690C}"/>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0863B019-28A0-6D4A-AD4E-928B350FBBE9}"/>
              </a:ext>
            </a:extLst>
          </p:cNvPr>
          <p:cNvSpPr>
            <a:spLocks noGrp="1"/>
          </p:cNvSpPr>
          <p:nvPr>
            <p:ph type="sldNum" sz="quarter" idx="12"/>
          </p:nvPr>
        </p:nvSpPr>
        <p:spPr/>
        <p:txBody>
          <a:bodyPr/>
          <a:lstStyle/>
          <a:p>
            <a:fld id="{6B81ECD3-2BBF-E144-B684-8EFBE23F00D7}" type="slidenum">
              <a:rPr lang="de-DE" smtClean="0"/>
              <a:t>‹#›</a:t>
            </a:fld>
            <a:endParaRPr lang="de-DE"/>
          </a:p>
        </p:txBody>
      </p:sp>
    </p:spTree>
    <p:extLst>
      <p:ext uri="{BB962C8B-B14F-4D97-AF65-F5344CB8AC3E}">
        <p14:creationId xmlns:p14="http://schemas.microsoft.com/office/powerpoint/2010/main" val="3506547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C544F6-8845-1E4D-B1C5-980DD2F00E3A}"/>
              </a:ext>
            </a:extLst>
          </p:cNvPr>
          <p:cNvSpPr>
            <a:spLocks noGrp="1"/>
          </p:cNvSpPr>
          <p:nvPr>
            <p:ph type="dt" sz="half" idx="10"/>
          </p:nvPr>
        </p:nvSpPr>
        <p:spPr/>
        <p:txBody>
          <a:bodyPr/>
          <a:lstStyle/>
          <a:p>
            <a:fld id="{258F09B6-B337-814A-8756-D420A999A9E9}" type="datetimeFigureOut">
              <a:rPr lang="de-DE" smtClean="0"/>
              <a:t>27.11.18</a:t>
            </a:fld>
            <a:endParaRPr lang="de-DE"/>
          </a:p>
        </p:txBody>
      </p:sp>
      <p:sp>
        <p:nvSpPr>
          <p:cNvPr id="3" name="Footer Placeholder 2">
            <a:extLst>
              <a:ext uri="{FF2B5EF4-FFF2-40B4-BE49-F238E27FC236}">
                <a16:creationId xmlns:a16="http://schemas.microsoft.com/office/drawing/2014/main" id="{5CF47488-817A-A340-8F3C-61DCDDCC011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145DDB5-1C0E-C140-96A5-98E56FB45F9C}"/>
              </a:ext>
            </a:extLst>
          </p:cNvPr>
          <p:cNvSpPr>
            <a:spLocks noGrp="1"/>
          </p:cNvSpPr>
          <p:nvPr>
            <p:ph type="sldNum" sz="quarter" idx="12"/>
          </p:nvPr>
        </p:nvSpPr>
        <p:spPr/>
        <p:txBody>
          <a:bodyPr/>
          <a:lstStyle/>
          <a:p>
            <a:fld id="{6B81ECD3-2BBF-E144-B684-8EFBE23F00D7}" type="slidenum">
              <a:rPr lang="de-DE" smtClean="0"/>
              <a:t>‹#›</a:t>
            </a:fld>
            <a:endParaRPr lang="de-DE"/>
          </a:p>
        </p:txBody>
      </p:sp>
    </p:spTree>
    <p:extLst>
      <p:ext uri="{BB962C8B-B14F-4D97-AF65-F5344CB8AC3E}">
        <p14:creationId xmlns:p14="http://schemas.microsoft.com/office/powerpoint/2010/main" val="15352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E700-9C37-7947-BEF6-D2E00C609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C5655715-D64C-0A49-AAFF-B48216E16C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69AF2FD4-736D-4B49-A282-07532ECD6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05A468-240C-DD4B-B8F4-DA0B4A106289}"/>
              </a:ext>
            </a:extLst>
          </p:cNvPr>
          <p:cNvSpPr>
            <a:spLocks noGrp="1"/>
          </p:cNvSpPr>
          <p:nvPr>
            <p:ph type="dt" sz="half" idx="10"/>
          </p:nvPr>
        </p:nvSpPr>
        <p:spPr/>
        <p:txBody>
          <a:bodyPr/>
          <a:lstStyle/>
          <a:p>
            <a:fld id="{258F09B6-B337-814A-8756-D420A999A9E9}" type="datetimeFigureOut">
              <a:rPr lang="de-DE" smtClean="0"/>
              <a:t>27.11.18</a:t>
            </a:fld>
            <a:endParaRPr lang="de-DE"/>
          </a:p>
        </p:txBody>
      </p:sp>
      <p:sp>
        <p:nvSpPr>
          <p:cNvPr id="6" name="Footer Placeholder 5">
            <a:extLst>
              <a:ext uri="{FF2B5EF4-FFF2-40B4-BE49-F238E27FC236}">
                <a16:creationId xmlns:a16="http://schemas.microsoft.com/office/drawing/2014/main" id="{AB3F0C89-C390-094F-B09E-9D5D0D4B9F58}"/>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B1FB7865-B836-8640-9E93-F0C1ECE2B980}"/>
              </a:ext>
            </a:extLst>
          </p:cNvPr>
          <p:cNvSpPr>
            <a:spLocks noGrp="1"/>
          </p:cNvSpPr>
          <p:nvPr>
            <p:ph type="sldNum" sz="quarter" idx="12"/>
          </p:nvPr>
        </p:nvSpPr>
        <p:spPr/>
        <p:txBody>
          <a:bodyPr/>
          <a:lstStyle/>
          <a:p>
            <a:fld id="{6B81ECD3-2BBF-E144-B684-8EFBE23F00D7}" type="slidenum">
              <a:rPr lang="de-DE" smtClean="0"/>
              <a:t>‹#›</a:t>
            </a:fld>
            <a:endParaRPr lang="de-DE"/>
          </a:p>
        </p:txBody>
      </p:sp>
    </p:spTree>
    <p:extLst>
      <p:ext uri="{BB962C8B-B14F-4D97-AF65-F5344CB8AC3E}">
        <p14:creationId xmlns:p14="http://schemas.microsoft.com/office/powerpoint/2010/main" val="4057178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1B1FD-F5FC-434C-9ABE-C3430EFA02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24D7BBCD-88A2-9F49-88F2-788C6B02F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8BE012C2-B130-DD4A-9FD1-9611B26CF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32F1B8-1E3D-D842-95D4-E1353A9271A2}"/>
              </a:ext>
            </a:extLst>
          </p:cNvPr>
          <p:cNvSpPr>
            <a:spLocks noGrp="1"/>
          </p:cNvSpPr>
          <p:nvPr>
            <p:ph type="dt" sz="half" idx="10"/>
          </p:nvPr>
        </p:nvSpPr>
        <p:spPr/>
        <p:txBody>
          <a:bodyPr/>
          <a:lstStyle/>
          <a:p>
            <a:fld id="{258F09B6-B337-814A-8756-D420A999A9E9}" type="datetimeFigureOut">
              <a:rPr lang="de-DE" smtClean="0"/>
              <a:t>27.11.18</a:t>
            </a:fld>
            <a:endParaRPr lang="de-DE"/>
          </a:p>
        </p:txBody>
      </p:sp>
      <p:sp>
        <p:nvSpPr>
          <p:cNvPr id="6" name="Footer Placeholder 5">
            <a:extLst>
              <a:ext uri="{FF2B5EF4-FFF2-40B4-BE49-F238E27FC236}">
                <a16:creationId xmlns:a16="http://schemas.microsoft.com/office/drawing/2014/main" id="{C32ABDB1-44A8-1047-9DCE-FC24174DC248}"/>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760BECA5-A1C0-DA41-A045-1419199D34A8}"/>
              </a:ext>
            </a:extLst>
          </p:cNvPr>
          <p:cNvSpPr>
            <a:spLocks noGrp="1"/>
          </p:cNvSpPr>
          <p:nvPr>
            <p:ph type="sldNum" sz="quarter" idx="12"/>
          </p:nvPr>
        </p:nvSpPr>
        <p:spPr/>
        <p:txBody>
          <a:bodyPr/>
          <a:lstStyle/>
          <a:p>
            <a:fld id="{6B81ECD3-2BBF-E144-B684-8EFBE23F00D7}" type="slidenum">
              <a:rPr lang="de-DE" smtClean="0"/>
              <a:t>‹#›</a:t>
            </a:fld>
            <a:endParaRPr lang="de-DE"/>
          </a:p>
        </p:txBody>
      </p:sp>
    </p:spTree>
    <p:extLst>
      <p:ext uri="{BB962C8B-B14F-4D97-AF65-F5344CB8AC3E}">
        <p14:creationId xmlns:p14="http://schemas.microsoft.com/office/powerpoint/2010/main" val="285361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ECB13-CF54-604F-9D35-A1F671331B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DF818B2-D70B-1243-A662-275D392B91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FBEABEF6-66C3-264E-B3EC-FAB7997315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F09B6-B337-814A-8756-D420A999A9E9}" type="datetimeFigureOut">
              <a:rPr lang="de-DE" smtClean="0"/>
              <a:t>27.11.18</a:t>
            </a:fld>
            <a:endParaRPr lang="de-DE"/>
          </a:p>
        </p:txBody>
      </p:sp>
      <p:sp>
        <p:nvSpPr>
          <p:cNvPr id="5" name="Footer Placeholder 4">
            <a:extLst>
              <a:ext uri="{FF2B5EF4-FFF2-40B4-BE49-F238E27FC236}">
                <a16:creationId xmlns:a16="http://schemas.microsoft.com/office/drawing/2014/main" id="{ECA330CD-07C7-CD4B-A37F-CD5CEA8B6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01BB48F6-5751-7842-9ECC-A860985957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81ECD3-2BBF-E144-B684-8EFBE23F00D7}" type="slidenum">
              <a:rPr lang="de-DE" smtClean="0"/>
              <a:t>‹#›</a:t>
            </a:fld>
            <a:endParaRPr lang="de-DE"/>
          </a:p>
        </p:txBody>
      </p:sp>
    </p:spTree>
    <p:extLst>
      <p:ext uri="{BB962C8B-B14F-4D97-AF65-F5344CB8AC3E}">
        <p14:creationId xmlns:p14="http://schemas.microsoft.com/office/powerpoint/2010/main" val="52744990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sabelle.vegt.17@ucl.ac.uk" TargetMode="External"/><Relationship Id="rId7" Type="http://schemas.openxmlformats.org/officeDocument/2006/relationships/image" Target="../media/image3.png"/><Relationship Id="rId2" Type="http://schemas.openxmlformats.org/officeDocument/2006/relationships/hyperlink" Target="mailto:Bennett.Kleinberg@ucl.ac.uk"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mozes@cs.tum.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12"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1.png"/><Relationship Id="rId5" Type="http://schemas.openxmlformats.org/officeDocument/2006/relationships/diagramData" Target="../diagrams/data1.xml"/><Relationship Id="rId10" Type="http://schemas.openxmlformats.org/officeDocument/2006/relationships/image" Target="../media/image10.png"/><Relationship Id="rId4" Type="http://schemas.openxmlformats.org/officeDocument/2006/relationships/image" Target="../media/image3.png"/><Relationship Id="rId9" Type="http://schemas.microsoft.com/office/2007/relationships/diagramDrawing" Target="../diagrams/drawing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ctrTitle"/>
          </p:nvPr>
        </p:nvSpPr>
        <p:spPr>
          <a:xfrm>
            <a:off x="837211" y="1710047"/>
            <a:ext cx="10699668" cy="898651"/>
          </a:xfrm>
        </p:spPr>
        <p:txBody>
          <a:bodyPr>
            <a:noAutofit/>
          </a:bodyPr>
          <a:lstStyle/>
          <a:p>
            <a:pPr algn="l"/>
            <a:r>
              <a:rPr lang="en-GB" sz="4800" dirty="0">
                <a:latin typeface="Optima" panose="02000503060000020004" pitchFamily="2" charset="0"/>
              </a:rPr>
              <a:t>Linguistic Temporal Trajectory Analysis</a:t>
            </a:r>
            <a:endParaRPr lang="en-GB" sz="4800" baseline="30000" dirty="0">
              <a:latin typeface="Optima" panose="02000503060000020004" pitchFamily="2" charset="0"/>
            </a:endParaRPr>
          </a:p>
        </p:txBody>
      </p:sp>
      <p:sp>
        <p:nvSpPr>
          <p:cNvPr id="3" name="Subtitle 2">
            <a:extLst>
              <a:ext uri="{FF2B5EF4-FFF2-40B4-BE49-F238E27FC236}">
                <a16:creationId xmlns:a16="http://schemas.microsoft.com/office/drawing/2014/main" id="{F796A853-C68D-1646-BD30-6F75DA3D4B1C}"/>
              </a:ext>
            </a:extLst>
          </p:cNvPr>
          <p:cNvSpPr>
            <a:spLocks noGrp="1"/>
          </p:cNvSpPr>
          <p:nvPr>
            <p:ph type="subTitle" idx="1"/>
          </p:nvPr>
        </p:nvSpPr>
        <p:spPr>
          <a:xfrm>
            <a:off x="1523150" y="3127929"/>
            <a:ext cx="9144000" cy="2847109"/>
          </a:xfrm>
        </p:spPr>
        <p:txBody>
          <a:bodyPr>
            <a:normAutofit/>
          </a:bodyPr>
          <a:lstStyle/>
          <a:p>
            <a:pPr algn="l"/>
            <a:r>
              <a:rPr lang="en-GB" dirty="0">
                <a:latin typeface="Optima" panose="02000503060000020004" pitchFamily="2" charset="0"/>
              </a:rPr>
              <a:t>Bennett Kleinberg, Isabelle van der </a:t>
            </a:r>
            <a:r>
              <a:rPr lang="en-GB" dirty="0" err="1">
                <a:latin typeface="Optima" panose="02000503060000020004" pitchFamily="2" charset="0"/>
              </a:rPr>
              <a:t>Vegt</a:t>
            </a:r>
            <a:r>
              <a:rPr lang="en-GB" dirty="0">
                <a:latin typeface="Optima" panose="02000503060000020004" pitchFamily="2" charset="0"/>
              </a:rPr>
              <a:t>, Maximilian </a:t>
            </a:r>
            <a:r>
              <a:rPr lang="en-GB" dirty="0" err="1">
                <a:latin typeface="Optima" panose="02000503060000020004" pitchFamily="2" charset="0"/>
              </a:rPr>
              <a:t>Mozes</a:t>
            </a:r>
            <a:endParaRPr lang="en-GB" dirty="0">
              <a:latin typeface="Optima" panose="02000503060000020004" pitchFamily="2" charset="0"/>
            </a:endParaRPr>
          </a:p>
          <a:p>
            <a:pPr algn="l"/>
            <a:r>
              <a:rPr lang="en-GB" sz="1400" dirty="0">
                <a:latin typeface="Optima" panose="02000503060000020004" pitchFamily="2" charset="0"/>
                <a:hlinkClick r:id="rId2"/>
              </a:rPr>
              <a:t>bennett.Kleinberg@ucl.ac.uk</a:t>
            </a:r>
            <a:r>
              <a:rPr lang="en-GB" sz="1400" dirty="0">
                <a:latin typeface="Optima" panose="02000503060000020004" pitchFamily="2" charset="0"/>
              </a:rPr>
              <a:t> // </a:t>
            </a:r>
            <a:r>
              <a:rPr lang="en-GB" sz="1400" dirty="0">
                <a:latin typeface="Optima" panose="02000503060000020004" pitchFamily="2" charset="0"/>
                <a:hlinkClick r:id="rId3"/>
              </a:rPr>
              <a:t>i</a:t>
            </a:r>
            <a:r>
              <a:rPr lang="en-GB" sz="1400" dirty="0">
                <a:latin typeface="Optima" panose="02000503060000020004" pitchFamily="2" charset="0"/>
                <a:hlinkClick r:id="rId3"/>
              </a:rPr>
              <a:t>sabelle.vegt.17@ucl.ac.uk</a:t>
            </a:r>
            <a:r>
              <a:rPr lang="en-GB" sz="1400" dirty="0">
                <a:latin typeface="Optima" panose="02000503060000020004" pitchFamily="2" charset="0"/>
              </a:rPr>
              <a:t> // </a:t>
            </a:r>
            <a:r>
              <a:rPr lang="en-GB" sz="1400" dirty="0">
                <a:latin typeface="Optima" panose="02000503060000020004" pitchFamily="2" charset="0"/>
                <a:hlinkClick r:id="rId4"/>
              </a:rPr>
              <a:t>mozes@cs.tum.edu</a:t>
            </a:r>
            <a:r>
              <a:rPr lang="en-GB" sz="1400" dirty="0">
                <a:latin typeface="Optima" panose="02000503060000020004" pitchFamily="2" charset="0"/>
              </a:rPr>
              <a:t> </a:t>
            </a:r>
            <a:endParaRPr lang="en-GB" dirty="0">
              <a:latin typeface="Optima" panose="02000503060000020004" pitchFamily="2" charset="0"/>
            </a:endParaRPr>
          </a:p>
          <a:p>
            <a:pPr algn="l"/>
            <a:r>
              <a:rPr lang="en-GB" sz="1800" dirty="0">
                <a:latin typeface="Optima" panose="02000503060000020004" pitchFamily="2" charset="0"/>
              </a:rPr>
              <a:t>Workshop</a:t>
            </a:r>
          </a:p>
          <a:p>
            <a:pPr algn="l"/>
            <a:r>
              <a:rPr lang="en-GB" sz="1900" dirty="0">
                <a:latin typeface="Optima" panose="02000503060000020004" pitchFamily="2" charset="0"/>
              </a:rPr>
              <a:t>2018 European Symposium Series on Societal Challenges in Computational Social Science</a:t>
            </a:r>
          </a:p>
          <a:p>
            <a:pPr algn="l"/>
            <a:r>
              <a:rPr lang="en-GB" sz="1900" dirty="0">
                <a:latin typeface="Optima" panose="02000503060000020004" pitchFamily="2" charset="0"/>
              </a:rPr>
              <a:t>December 05, 2018</a:t>
            </a: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5"/>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6"/>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7"/>
          <a:stretch>
            <a:fillRect/>
          </a:stretch>
        </p:blipFill>
        <p:spPr>
          <a:xfrm>
            <a:off x="169333" y="5680075"/>
            <a:ext cx="1009499" cy="294963"/>
          </a:xfrm>
          <a:prstGeom prst="rect">
            <a:avLst/>
          </a:prstGeom>
        </p:spPr>
      </p:pic>
    </p:spTree>
    <p:extLst>
      <p:ext uri="{BB962C8B-B14F-4D97-AF65-F5344CB8AC3E}">
        <p14:creationId xmlns:p14="http://schemas.microsoft.com/office/powerpoint/2010/main" val="2136312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a:xfrm>
            <a:off x="838199" y="365125"/>
            <a:ext cx="10787743" cy="1325563"/>
          </a:xfrm>
        </p:spPr>
        <p:txBody>
          <a:bodyPr anchor="t">
            <a:noAutofit/>
          </a:bodyPr>
          <a:lstStyle/>
          <a:p>
            <a:r>
              <a:rPr lang="en-GB" sz="4000" dirty="0">
                <a:latin typeface="Optima" panose="02000503060000020004" pitchFamily="2" charset="0"/>
              </a:rPr>
              <a:t>Approach: “Naïve” context sentiment extraction</a:t>
            </a:r>
            <a:endParaRPr lang="en-GB" sz="4000" baseline="30000" dirty="0">
              <a:latin typeface="Optima" panose="02000503060000020004" pitchFamily="2" charset="0"/>
            </a:endParaRPr>
          </a:p>
        </p:txBody>
      </p:sp>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838199" y="2088511"/>
            <a:ext cx="10515600" cy="3000065"/>
          </a:xfrm>
        </p:spPr>
        <p:txBody>
          <a:bodyPr>
            <a:normAutofit/>
          </a:bodyPr>
          <a:lstStyle/>
          <a:p>
            <a:pPr marL="514350" indent="-514350">
              <a:buFont typeface="+mj-lt"/>
              <a:buAutoNum type="arabicPeriod"/>
            </a:pPr>
            <a:r>
              <a:rPr lang="en-GB" dirty="0">
                <a:latin typeface="Optima" panose="02000503060000020004" pitchFamily="2" charset="0"/>
              </a:rPr>
              <a:t>Parse text input into words</a:t>
            </a:r>
          </a:p>
          <a:p>
            <a:pPr marL="514350" indent="-514350">
              <a:buFont typeface="+mj-lt"/>
              <a:buAutoNum type="arabicPeriod"/>
            </a:pPr>
            <a:r>
              <a:rPr lang="en-GB" dirty="0">
                <a:latin typeface="Optima" panose="02000503060000020004" pitchFamily="2" charset="0"/>
              </a:rPr>
              <a:t>Match sentiment lexicon to each word</a:t>
            </a:r>
          </a:p>
          <a:p>
            <a:pPr marL="457200" lvl="1" indent="0">
              <a:buNone/>
            </a:pPr>
            <a:r>
              <a:rPr lang="en-GB" dirty="0">
                <a:latin typeface="Optima" panose="02000503060000020004" pitchFamily="2" charset="0"/>
              </a:rPr>
              <a:t>	 Match valence shifters to each context </a:t>
            </a:r>
          </a:p>
          <a:p>
            <a:pPr marL="457200" lvl="1" indent="0">
              <a:buNone/>
            </a:pPr>
            <a:r>
              <a:rPr lang="en-GB" dirty="0">
                <a:latin typeface="Optima" panose="02000503060000020004" pitchFamily="2" charset="0"/>
              </a:rPr>
              <a:t>		</a:t>
            </a:r>
            <a:r>
              <a:rPr lang="en-GB" sz="2000" dirty="0">
                <a:latin typeface="Optima" panose="02000503060000020004" pitchFamily="2" charset="0"/>
              </a:rPr>
              <a:t>Apply valence shifter weights</a:t>
            </a:r>
          </a:p>
          <a:p>
            <a:pPr marL="457200" lvl="1" indent="0">
              <a:buNone/>
            </a:pPr>
            <a:r>
              <a:rPr lang="en-GB" sz="2000" dirty="0">
                <a:latin typeface="Optima" panose="02000503060000020004" pitchFamily="2" charset="0"/>
              </a:rPr>
              <a:t>		Build a naïve context around the sentiment</a:t>
            </a:r>
          </a:p>
          <a:p>
            <a:pPr marL="914400" lvl="2" indent="0">
              <a:buNone/>
            </a:pPr>
            <a:r>
              <a:rPr lang="en-GB" dirty="0">
                <a:latin typeface="Optima" panose="02000503060000020004" pitchFamily="2" charset="0"/>
              </a:rPr>
              <a:t>	Return modified sentiment</a:t>
            </a:r>
          </a:p>
          <a:p>
            <a:pPr marL="514350" indent="-514350">
              <a:buFont typeface="+mj-lt"/>
              <a:buAutoNum type="arabicPeriod"/>
            </a:pPr>
            <a:r>
              <a:rPr lang="en-GB" dirty="0">
                <a:latin typeface="Optima" panose="02000503060000020004" pitchFamily="2" charset="0"/>
              </a:rPr>
              <a:t>Length-standardise sentiment vector</a:t>
            </a: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spTree>
    <p:extLst>
      <p:ext uri="{BB962C8B-B14F-4D97-AF65-F5344CB8AC3E}">
        <p14:creationId xmlns:p14="http://schemas.microsoft.com/office/powerpoint/2010/main" val="274600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838199" y="1410207"/>
            <a:ext cx="10515600" cy="464684"/>
          </a:xfrm>
        </p:spPr>
        <p:txBody>
          <a:bodyPr>
            <a:normAutofit lnSpcReduction="10000"/>
          </a:bodyPr>
          <a:lstStyle/>
          <a:p>
            <a:pPr marL="514350" indent="-514350">
              <a:buFont typeface="+mj-lt"/>
              <a:buAutoNum type="arabicPeriod"/>
            </a:pPr>
            <a:r>
              <a:rPr lang="en-GB" dirty="0">
                <a:latin typeface="Optima" panose="02000503060000020004" pitchFamily="2" charset="0"/>
              </a:rPr>
              <a:t>Parse text input into words</a:t>
            </a:r>
          </a:p>
        </p:txBody>
      </p:sp>
      <p:sp>
        <p:nvSpPr>
          <p:cNvPr id="3" name="TextBox 2">
            <a:extLst>
              <a:ext uri="{FF2B5EF4-FFF2-40B4-BE49-F238E27FC236}">
                <a16:creationId xmlns:a16="http://schemas.microsoft.com/office/drawing/2014/main" id="{FF3ECF29-4FFE-4845-B29A-3721BC7C1147}"/>
              </a:ext>
            </a:extLst>
          </p:cNvPr>
          <p:cNvSpPr txBox="1"/>
          <p:nvPr/>
        </p:nvSpPr>
        <p:spPr>
          <a:xfrm>
            <a:off x="838199" y="2761820"/>
            <a:ext cx="3276601" cy="2031325"/>
          </a:xfrm>
          <a:prstGeom prst="rect">
            <a:avLst/>
          </a:prstGeom>
          <a:noFill/>
        </p:spPr>
        <p:txBody>
          <a:bodyPr wrap="square" rtlCol="0">
            <a:spAutoFit/>
          </a:bodyPr>
          <a:lstStyle/>
          <a:p>
            <a:r>
              <a:rPr lang="en-GB" dirty="0">
                <a:latin typeface="Courier New" panose="02070309020205020404" pitchFamily="49" charset="0"/>
                <a:cs typeface="Courier New" panose="02070309020205020404" pitchFamily="49" charset="0"/>
              </a:rPr>
              <a:t>we will no longer accept politicians who are all talk and no action – constantly complaining but never doing anything about it</a:t>
            </a:r>
          </a:p>
        </p:txBody>
      </p:sp>
      <p:sp>
        <p:nvSpPr>
          <p:cNvPr id="4" name="TextBox 3">
            <a:extLst>
              <a:ext uri="{FF2B5EF4-FFF2-40B4-BE49-F238E27FC236}">
                <a16:creationId xmlns:a16="http://schemas.microsoft.com/office/drawing/2014/main" id="{BECD45CB-3E20-794B-A8EF-44F87AF08BA1}"/>
              </a:ext>
            </a:extLst>
          </p:cNvPr>
          <p:cNvSpPr txBox="1"/>
          <p:nvPr/>
        </p:nvSpPr>
        <p:spPr>
          <a:xfrm>
            <a:off x="7690731" y="1261876"/>
            <a:ext cx="2654894" cy="4832092"/>
          </a:xfrm>
          <a:prstGeom prst="rect">
            <a:avLst/>
          </a:prstGeom>
          <a:noFill/>
        </p:spPr>
        <p:txBody>
          <a:bodyPr wrap="none" rtlCol="0">
            <a:spAutoFit/>
          </a:bodyPr>
          <a:lstStyle/>
          <a:p>
            <a:r>
              <a:rPr lang="en-GB" sz="1400" dirty="0">
                <a:latin typeface="Courier New" panose="02070309020205020404" pitchFamily="49" charset="0"/>
                <a:cs typeface="Courier New" panose="02070309020205020404" pitchFamily="49" charset="0"/>
              </a:rPr>
              <a:t>&gt; </a:t>
            </a:r>
            <a:r>
              <a:rPr lang="en-GB" sz="1400" dirty="0" err="1">
                <a:latin typeface="Courier New" panose="02070309020205020404" pitchFamily="49" charset="0"/>
                <a:cs typeface="Courier New" panose="02070309020205020404" pitchFamily="49" charset="0"/>
              </a:rPr>
              <a:t>text.raw</a:t>
            </a:r>
            <a:r>
              <a:rPr lang="en-GB" sz="1400" dirty="0">
                <a:latin typeface="Courier New" panose="02070309020205020404" pitchFamily="49" charset="0"/>
                <a:cs typeface="Courier New" panose="02070309020205020404" pitchFamily="49" charset="0"/>
              </a:rPr>
              <a:t>[1125:1144, ]</a:t>
            </a:r>
          </a:p>
          <a:p>
            <a:r>
              <a:rPr lang="en-GB" sz="1400" dirty="0">
                <a:latin typeface="Courier New" panose="02070309020205020404" pitchFamily="49" charset="0"/>
                <a:cs typeface="Courier New" panose="02070309020205020404" pitchFamily="49" charset="0"/>
              </a:rPr>
              <a:t>           text index</a:t>
            </a:r>
          </a:p>
          <a:p>
            <a:r>
              <a:rPr lang="en-GB" sz="1400" dirty="0">
                <a:latin typeface="Courier New" panose="02070309020205020404" pitchFamily="49" charset="0"/>
                <a:cs typeface="Courier New" panose="02070309020205020404" pitchFamily="49" charset="0"/>
              </a:rPr>
              <a:t> 1:          we  1125</a:t>
            </a:r>
          </a:p>
          <a:p>
            <a:r>
              <a:rPr lang="en-GB" sz="1400" dirty="0">
                <a:latin typeface="Courier New" panose="02070309020205020404" pitchFamily="49" charset="0"/>
                <a:cs typeface="Courier New" panose="02070309020205020404" pitchFamily="49" charset="0"/>
              </a:rPr>
              <a:t> 2:        will  1126</a:t>
            </a:r>
          </a:p>
          <a:p>
            <a:r>
              <a:rPr lang="en-GB" sz="1400" dirty="0">
                <a:latin typeface="Courier New" panose="02070309020205020404" pitchFamily="49" charset="0"/>
                <a:cs typeface="Courier New" panose="02070309020205020404" pitchFamily="49" charset="0"/>
              </a:rPr>
              <a:t> 3:          no  1127</a:t>
            </a:r>
          </a:p>
          <a:p>
            <a:r>
              <a:rPr lang="en-GB" sz="1400" dirty="0">
                <a:latin typeface="Courier New" panose="02070309020205020404" pitchFamily="49" charset="0"/>
                <a:cs typeface="Courier New" panose="02070309020205020404" pitchFamily="49" charset="0"/>
              </a:rPr>
              <a:t> 4:      longer  1128</a:t>
            </a:r>
          </a:p>
          <a:p>
            <a:r>
              <a:rPr lang="en-GB" sz="1400" dirty="0">
                <a:latin typeface="Courier New" panose="02070309020205020404" pitchFamily="49" charset="0"/>
                <a:cs typeface="Courier New" panose="02070309020205020404" pitchFamily="49" charset="0"/>
              </a:rPr>
              <a:t> 5:      accept  1129</a:t>
            </a:r>
          </a:p>
          <a:p>
            <a:r>
              <a:rPr lang="en-GB" sz="1400" dirty="0">
                <a:latin typeface="Courier New" panose="02070309020205020404" pitchFamily="49" charset="0"/>
                <a:cs typeface="Courier New" panose="02070309020205020404" pitchFamily="49" charset="0"/>
              </a:rPr>
              <a:t> 6: politicians  1130</a:t>
            </a:r>
          </a:p>
          <a:p>
            <a:r>
              <a:rPr lang="en-GB" sz="1400" dirty="0">
                <a:latin typeface="Courier New" panose="02070309020205020404" pitchFamily="49" charset="0"/>
                <a:cs typeface="Courier New" panose="02070309020205020404" pitchFamily="49" charset="0"/>
              </a:rPr>
              <a:t> 7:         who  1131</a:t>
            </a:r>
          </a:p>
          <a:p>
            <a:r>
              <a:rPr lang="en-GB" sz="1400" dirty="0">
                <a:latin typeface="Courier New" panose="02070309020205020404" pitchFamily="49" charset="0"/>
                <a:cs typeface="Courier New" panose="02070309020205020404" pitchFamily="49" charset="0"/>
              </a:rPr>
              <a:t> 8:         are  1132</a:t>
            </a:r>
          </a:p>
          <a:p>
            <a:r>
              <a:rPr lang="en-GB" sz="1400" dirty="0">
                <a:latin typeface="Courier New" panose="02070309020205020404" pitchFamily="49" charset="0"/>
                <a:cs typeface="Courier New" panose="02070309020205020404" pitchFamily="49" charset="0"/>
              </a:rPr>
              <a:t> 9:         all  1133</a:t>
            </a:r>
          </a:p>
          <a:p>
            <a:r>
              <a:rPr lang="en-GB" sz="1400" dirty="0">
                <a:latin typeface="Courier New" panose="02070309020205020404" pitchFamily="49" charset="0"/>
                <a:cs typeface="Courier New" panose="02070309020205020404" pitchFamily="49" charset="0"/>
              </a:rPr>
              <a:t>10:        talk  1134</a:t>
            </a:r>
          </a:p>
          <a:p>
            <a:r>
              <a:rPr lang="en-GB" sz="1400" dirty="0">
                <a:latin typeface="Courier New" panose="02070309020205020404" pitchFamily="49" charset="0"/>
                <a:cs typeface="Courier New" panose="02070309020205020404" pitchFamily="49" charset="0"/>
              </a:rPr>
              <a:t>11:         and  1135</a:t>
            </a:r>
          </a:p>
          <a:p>
            <a:r>
              <a:rPr lang="en-GB" sz="1400" dirty="0">
                <a:latin typeface="Courier New" panose="02070309020205020404" pitchFamily="49" charset="0"/>
                <a:cs typeface="Courier New" panose="02070309020205020404" pitchFamily="49" charset="0"/>
              </a:rPr>
              <a:t>12:          no  1136</a:t>
            </a:r>
          </a:p>
          <a:p>
            <a:r>
              <a:rPr lang="en-GB" sz="1400" dirty="0">
                <a:latin typeface="Courier New" panose="02070309020205020404" pitchFamily="49" charset="0"/>
                <a:cs typeface="Courier New" panose="02070309020205020404" pitchFamily="49" charset="0"/>
              </a:rPr>
              <a:t>13:      action  1137</a:t>
            </a:r>
          </a:p>
          <a:p>
            <a:r>
              <a:rPr lang="en-GB" sz="1400" dirty="0">
                <a:latin typeface="Courier New" panose="02070309020205020404" pitchFamily="49" charset="0"/>
                <a:cs typeface="Courier New" panose="02070309020205020404" pitchFamily="49" charset="0"/>
              </a:rPr>
              <a:t>14:           –  1138</a:t>
            </a:r>
          </a:p>
          <a:p>
            <a:r>
              <a:rPr lang="en-GB" sz="1400" dirty="0">
                <a:latin typeface="Courier New" panose="02070309020205020404" pitchFamily="49" charset="0"/>
                <a:cs typeface="Courier New" panose="02070309020205020404" pitchFamily="49" charset="0"/>
              </a:rPr>
              <a:t>15:  constantly  1139</a:t>
            </a:r>
          </a:p>
          <a:p>
            <a:r>
              <a:rPr lang="en-GB" sz="1400" dirty="0">
                <a:latin typeface="Courier New" panose="02070309020205020404" pitchFamily="49" charset="0"/>
                <a:cs typeface="Courier New" panose="02070309020205020404" pitchFamily="49" charset="0"/>
              </a:rPr>
              <a:t>16: complaining  1140</a:t>
            </a:r>
          </a:p>
          <a:p>
            <a:r>
              <a:rPr lang="en-GB" sz="1400" dirty="0">
                <a:latin typeface="Courier New" panose="02070309020205020404" pitchFamily="49" charset="0"/>
                <a:cs typeface="Courier New" panose="02070309020205020404" pitchFamily="49" charset="0"/>
              </a:rPr>
              <a:t>17:         but  1141</a:t>
            </a:r>
          </a:p>
          <a:p>
            <a:r>
              <a:rPr lang="en-GB" sz="1400" dirty="0">
                <a:latin typeface="Courier New" panose="02070309020205020404" pitchFamily="49" charset="0"/>
                <a:cs typeface="Courier New" panose="02070309020205020404" pitchFamily="49" charset="0"/>
              </a:rPr>
              <a:t>18:       never  1142</a:t>
            </a:r>
          </a:p>
          <a:p>
            <a:r>
              <a:rPr lang="en-GB" sz="1400" dirty="0">
                <a:latin typeface="Courier New" panose="02070309020205020404" pitchFamily="49" charset="0"/>
                <a:cs typeface="Courier New" panose="02070309020205020404" pitchFamily="49" charset="0"/>
              </a:rPr>
              <a:t>19:       doing  1143</a:t>
            </a:r>
          </a:p>
          <a:p>
            <a:r>
              <a:rPr lang="en-GB" sz="1400" dirty="0">
                <a:latin typeface="Courier New" panose="02070309020205020404" pitchFamily="49" charset="0"/>
                <a:cs typeface="Courier New" panose="02070309020205020404" pitchFamily="49" charset="0"/>
              </a:rPr>
              <a:t>20:    anything  1144</a:t>
            </a:r>
          </a:p>
        </p:txBody>
      </p:sp>
      <p:sp>
        <p:nvSpPr>
          <p:cNvPr id="10" name="Right Arrow 9">
            <a:extLst>
              <a:ext uri="{FF2B5EF4-FFF2-40B4-BE49-F238E27FC236}">
                <a16:creationId xmlns:a16="http://schemas.microsoft.com/office/drawing/2014/main" id="{11CDABE1-79FB-974B-9EAA-A9DEC3C5ED68}"/>
              </a:ext>
            </a:extLst>
          </p:cNvPr>
          <p:cNvSpPr/>
          <p:nvPr/>
        </p:nvSpPr>
        <p:spPr>
          <a:xfrm>
            <a:off x="5495307" y="3353305"/>
            <a:ext cx="1312223" cy="40185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277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674082" y="678262"/>
            <a:ext cx="10515600" cy="464684"/>
          </a:xfrm>
        </p:spPr>
        <p:txBody>
          <a:bodyPr>
            <a:normAutofit lnSpcReduction="10000"/>
          </a:bodyPr>
          <a:lstStyle/>
          <a:p>
            <a:pPr marL="0" indent="0">
              <a:buNone/>
            </a:pPr>
            <a:r>
              <a:rPr lang="en-GB" dirty="0">
                <a:latin typeface="Optima" panose="02000503060000020004" pitchFamily="2" charset="0"/>
              </a:rPr>
              <a:t>2. Match sentiment lexicon to each word</a:t>
            </a:r>
          </a:p>
        </p:txBody>
      </p:sp>
      <p:sp>
        <p:nvSpPr>
          <p:cNvPr id="10" name="Right Arrow 9">
            <a:extLst>
              <a:ext uri="{FF2B5EF4-FFF2-40B4-BE49-F238E27FC236}">
                <a16:creationId xmlns:a16="http://schemas.microsoft.com/office/drawing/2014/main" id="{11CDABE1-79FB-974B-9EAA-A9DEC3C5ED68}"/>
              </a:ext>
            </a:extLst>
          </p:cNvPr>
          <p:cNvSpPr/>
          <p:nvPr/>
        </p:nvSpPr>
        <p:spPr>
          <a:xfrm>
            <a:off x="5051538" y="3362753"/>
            <a:ext cx="1312223" cy="40185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0C3F71D-2E60-604D-9297-ED55D3279CDE}"/>
              </a:ext>
            </a:extLst>
          </p:cNvPr>
          <p:cNvSpPr txBox="1"/>
          <p:nvPr/>
        </p:nvSpPr>
        <p:spPr>
          <a:xfrm>
            <a:off x="1943664" y="1327149"/>
            <a:ext cx="2654894" cy="4832092"/>
          </a:xfrm>
          <a:prstGeom prst="rect">
            <a:avLst/>
          </a:prstGeom>
          <a:noFill/>
        </p:spPr>
        <p:txBody>
          <a:bodyPr wrap="none" rtlCol="0">
            <a:spAutoFit/>
          </a:bodyPr>
          <a:lstStyle/>
          <a:p>
            <a:r>
              <a:rPr lang="en-GB" sz="1400" dirty="0">
                <a:latin typeface="Courier New" panose="02070309020205020404" pitchFamily="49" charset="0"/>
                <a:cs typeface="Courier New" panose="02070309020205020404" pitchFamily="49" charset="0"/>
              </a:rPr>
              <a:t>&gt; </a:t>
            </a:r>
            <a:r>
              <a:rPr lang="en-GB" sz="1400" dirty="0" err="1">
                <a:latin typeface="Courier New" panose="02070309020205020404" pitchFamily="49" charset="0"/>
                <a:cs typeface="Courier New" panose="02070309020205020404" pitchFamily="49" charset="0"/>
              </a:rPr>
              <a:t>text.raw</a:t>
            </a:r>
            <a:r>
              <a:rPr lang="en-GB" sz="1400" dirty="0">
                <a:latin typeface="Courier New" panose="02070309020205020404" pitchFamily="49" charset="0"/>
                <a:cs typeface="Courier New" panose="02070309020205020404" pitchFamily="49" charset="0"/>
              </a:rPr>
              <a:t>[1125:1144, ]</a:t>
            </a:r>
          </a:p>
          <a:p>
            <a:r>
              <a:rPr lang="en-GB" sz="1400" dirty="0">
                <a:latin typeface="Courier New" panose="02070309020205020404" pitchFamily="49" charset="0"/>
                <a:cs typeface="Courier New" panose="02070309020205020404" pitchFamily="49" charset="0"/>
              </a:rPr>
              <a:t>           text index</a:t>
            </a:r>
          </a:p>
          <a:p>
            <a:r>
              <a:rPr lang="en-GB" sz="1400" dirty="0">
                <a:latin typeface="Courier New" panose="02070309020205020404" pitchFamily="49" charset="0"/>
                <a:cs typeface="Courier New" panose="02070309020205020404" pitchFamily="49" charset="0"/>
              </a:rPr>
              <a:t> 1:          we  1125</a:t>
            </a:r>
          </a:p>
          <a:p>
            <a:r>
              <a:rPr lang="en-GB" sz="1400" dirty="0">
                <a:latin typeface="Courier New" panose="02070309020205020404" pitchFamily="49" charset="0"/>
                <a:cs typeface="Courier New" panose="02070309020205020404" pitchFamily="49" charset="0"/>
              </a:rPr>
              <a:t> 2:        will  1126</a:t>
            </a:r>
          </a:p>
          <a:p>
            <a:r>
              <a:rPr lang="en-GB" sz="1400" dirty="0">
                <a:latin typeface="Courier New" panose="02070309020205020404" pitchFamily="49" charset="0"/>
                <a:cs typeface="Courier New" panose="02070309020205020404" pitchFamily="49" charset="0"/>
              </a:rPr>
              <a:t> 3:          no  1127</a:t>
            </a:r>
          </a:p>
          <a:p>
            <a:r>
              <a:rPr lang="en-GB" sz="1400" dirty="0">
                <a:latin typeface="Courier New" panose="02070309020205020404" pitchFamily="49" charset="0"/>
                <a:cs typeface="Courier New" panose="02070309020205020404" pitchFamily="49" charset="0"/>
              </a:rPr>
              <a:t> 4:      longer  1128</a:t>
            </a:r>
          </a:p>
          <a:p>
            <a:r>
              <a:rPr lang="en-GB" sz="1400" dirty="0">
                <a:latin typeface="Courier New" panose="02070309020205020404" pitchFamily="49" charset="0"/>
                <a:cs typeface="Courier New" panose="02070309020205020404" pitchFamily="49" charset="0"/>
              </a:rPr>
              <a:t> 5:      accept  1129</a:t>
            </a:r>
          </a:p>
          <a:p>
            <a:r>
              <a:rPr lang="en-GB" sz="1400" dirty="0">
                <a:latin typeface="Courier New" panose="02070309020205020404" pitchFamily="49" charset="0"/>
                <a:cs typeface="Courier New" panose="02070309020205020404" pitchFamily="49" charset="0"/>
              </a:rPr>
              <a:t> 6: politicians  1130</a:t>
            </a:r>
          </a:p>
          <a:p>
            <a:r>
              <a:rPr lang="en-GB" sz="1400" dirty="0">
                <a:latin typeface="Courier New" panose="02070309020205020404" pitchFamily="49" charset="0"/>
                <a:cs typeface="Courier New" panose="02070309020205020404" pitchFamily="49" charset="0"/>
              </a:rPr>
              <a:t> 7:         who  1131</a:t>
            </a:r>
          </a:p>
          <a:p>
            <a:r>
              <a:rPr lang="en-GB" sz="1400" dirty="0">
                <a:latin typeface="Courier New" panose="02070309020205020404" pitchFamily="49" charset="0"/>
                <a:cs typeface="Courier New" panose="02070309020205020404" pitchFamily="49" charset="0"/>
              </a:rPr>
              <a:t> 8:         are  1132</a:t>
            </a:r>
          </a:p>
          <a:p>
            <a:r>
              <a:rPr lang="en-GB" sz="1400" dirty="0">
                <a:latin typeface="Courier New" panose="02070309020205020404" pitchFamily="49" charset="0"/>
                <a:cs typeface="Courier New" panose="02070309020205020404" pitchFamily="49" charset="0"/>
              </a:rPr>
              <a:t> 9:         all  1133</a:t>
            </a:r>
          </a:p>
          <a:p>
            <a:r>
              <a:rPr lang="en-GB" sz="1400" dirty="0">
                <a:latin typeface="Courier New" panose="02070309020205020404" pitchFamily="49" charset="0"/>
                <a:cs typeface="Courier New" panose="02070309020205020404" pitchFamily="49" charset="0"/>
              </a:rPr>
              <a:t>10:        talk  1134</a:t>
            </a:r>
          </a:p>
          <a:p>
            <a:r>
              <a:rPr lang="en-GB" sz="1400" dirty="0">
                <a:latin typeface="Courier New" panose="02070309020205020404" pitchFamily="49" charset="0"/>
                <a:cs typeface="Courier New" panose="02070309020205020404" pitchFamily="49" charset="0"/>
              </a:rPr>
              <a:t>11:         and  1135</a:t>
            </a:r>
          </a:p>
          <a:p>
            <a:r>
              <a:rPr lang="en-GB" sz="1400" dirty="0">
                <a:latin typeface="Courier New" panose="02070309020205020404" pitchFamily="49" charset="0"/>
                <a:cs typeface="Courier New" panose="02070309020205020404" pitchFamily="49" charset="0"/>
              </a:rPr>
              <a:t>12:          no  1136</a:t>
            </a:r>
          </a:p>
          <a:p>
            <a:r>
              <a:rPr lang="en-GB" sz="1400" dirty="0">
                <a:latin typeface="Courier New" panose="02070309020205020404" pitchFamily="49" charset="0"/>
                <a:cs typeface="Courier New" panose="02070309020205020404" pitchFamily="49" charset="0"/>
              </a:rPr>
              <a:t>13:      action  1137</a:t>
            </a:r>
          </a:p>
          <a:p>
            <a:r>
              <a:rPr lang="en-GB" sz="1400" dirty="0">
                <a:latin typeface="Courier New" panose="02070309020205020404" pitchFamily="49" charset="0"/>
                <a:cs typeface="Courier New" panose="02070309020205020404" pitchFamily="49" charset="0"/>
              </a:rPr>
              <a:t>14:           –  1138</a:t>
            </a:r>
          </a:p>
          <a:p>
            <a:r>
              <a:rPr lang="en-GB" sz="1400" dirty="0">
                <a:latin typeface="Courier New" panose="02070309020205020404" pitchFamily="49" charset="0"/>
                <a:cs typeface="Courier New" panose="02070309020205020404" pitchFamily="49" charset="0"/>
              </a:rPr>
              <a:t>15:  constantly  1139</a:t>
            </a:r>
          </a:p>
          <a:p>
            <a:r>
              <a:rPr lang="en-GB" sz="1400" dirty="0">
                <a:latin typeface="Courier New" panose="02070309020205020404" pitchFamily="49" charset="0"/>
                <a:cs typeface="Courier New" panose="02070309020205020404" pitchFamily="49" charset="0"/>
              </a:rPr>
              <a:t>16: complaining  1140</a:t>
            </a:r>
          </a:p>
          <a:p>
            <a:r>
              <a:rPr lang="en-GB" sz="1400" dirty="0">
                <a:latin typeface="Courier New" panose="02070309020205020404" pitchFamily="49" charset="0"/>
                <a:cs typeface="Courier New" panose="02070309020205020404" pitchFamily="49" charset="0"/>
              </a:rPr>
              <a:t>17:         but  1141</a:t>
            </a:r>
          </a:p>
          <a:p>
            <a:r>
              <a:rPr lang="en-GB" sz="1400" dirty="0">
                <a:latin typeface="Courier New" panose="02070309020205020404" pitchFamily="49" charset="0"/>
                <a:cs typeface="Courier New" panose="02070309020205020404" pitchFamily="49" charset="0"/>
              </a:rPr>
              <a:t>18:       never  1142</a:t>
            </a:r>
          </a:p>
          <a:p>
            <a:r>
              <a:rPr lang="en-GB" sz="1400" dirty="0">
                <a:latin typeface="Courier New" panose="02070309020205020404" pitchFamily="49" charset="0"/>
                <a:cs typeface="Courier New" panose="02070309020205020404" pitchFamily="49" charset="0"/>
              </a:rPr>
              <a:t>19:       doing  1143</a:t>
            </a:r>
          </a:p>
          <a:p>
            <a:r>
              <a:rPr lang="en-GB" sz="1400" dirty="0">
                <a:latin typeface="Courier New" panose="02070309020205020404" pitchFamily="49" charset="0"/>
                <a:cs typeface="Courier New" panose="02070309020205020404" pitchFamily="49" charset="0"/>
              </a:rPr>
              <a:t>20:    anything  1144</a:t>
            </a:r>
          </a:p>
        </p:txBody>
      </p:sp>
      <p:sp>
        <p:nvSpPr>
          <p:cNvPr id="14" name="TextBox 13">
            <a:extLst>
              <a:ext uri="{FF2B5EF4-FFF2-40B4-BE49-F238E27FC236}">
                <a16:creationId xmlns:a16="http://schemas.microsoft.com/office/drawing/2014/main" id="{31185D60-F5F6-5545-AB67-813AF952DEF8}"/>
              </a:ext>
            </a:extLst>
          </p:cNvPr>
          <p:cNvSpPr txBox="1"/>
          <p:nvPr/>
        </p:nvSpPr>
        <p:spPr>
          <a:xfrm>
            <a:off x="7365896" y="1327149"/>
            <a:ext cx="3191899" cy="4832092"/>
          </a:xfrm>
          <a:prstGeom prst="rect">
            <a:avLst/>
          </a:prstGeom>
          <a:noFill/>
        </p:spPr>
        <p:txBody>
          <a:bodyPr wrap="none" rtlCol="0">
            <a:spAutoFit/>
          </a:bodyPr>
          <a:lstStyle/>
          <a:p>
            <a:r>
              <a:rPr lang="en-GB" sz="1400" dirty="0">
                <a:latin typeface="Courier New" panose="02070309020205020404" pitchFamily="49" charset="0"/>
                <a:cs typeface="Courier New" panose="02070309020205020404" pitchFamily="49" charset="0"/>
              </a:rPr>
              <a:t>&gt; </a:t>
            </a:r>
            <a:r>
              <a:rPr lang="en-GB" sz="1400" dirty="0" err="1">
                <a:latin typeface="Courier New" panose="02070309020205020404" pitchFamily="49" charset="0"/>
                <a:cs typeface="Courier New" panose="02070309020205020404" pitchFamily="49" charset="0"/>
              </a:rPr>
              <a:t>text.sentiment</a:t>
            </a:r>
            <a:r>
              <a:rPr lang="en-GB" sz="1400" dirty="0">
                <a:latin typeface="Courier New" panose="02070309020205020404" pitchFamily="49" charset="0"/>
                <a:cs typeface="Courier New" panose="02070309020205020404" pitchFamily="49" charset="0"/>
              </a:rPr>
              <a:t>[1125:1144,]</a:t>
            </a:r>
          </a:p>
          <a:p>
            <a:r>
              <a:rPr lang="en-GB" sz="1400" dirty="0">
                <a:latin typeface="Courier New" panose="02070309020205020404" pitchFamily="49" charset="0"/>
                <a:cs typeface="Courier New" panose="02070309020205020404" pitchFamily="49" charset="0"/>
              </a:rPr>
              <a:t>           text index     y</a:t>
            </a:r>
          </a:p>
          <a:p>
            <a:r>
              <a:rPr lang="en-GB" sz="1400" dirty="0">
                <a:latin typeface="Courier New" panose="02070309020205020404" pitchFamily="49" charset="0"/>
                <a:cs typeface="Courier New" panose="02070309020205020404" pitchFamily="49" charset="0"/>
              </a:rPr>
              <a:t> 1:          we  1125    NA</a:t>
            </a:r>
          </a:p>
          <a:p>
            <a:r>
              <a:rPr lang="en-GB" sz="1400" dirty="0">
                <a:latin typeface="Courier New" panose="02070309020205020404" pitchFamily="49" charset="0"/>
                <a:cs typeface="Courier New" panose="02070309020205020404" pitchFamily="49" charset="0"/>
              </a:rPr>
              <a:t> 2:        will  1126    NA</a:t>
            </a:r>
          </a:p>
          <a:p>
            <a:r>
              <a:rPr lang="en-GB" sz="1400" dirty="0">
                <a:latin typeface="Courier New" panose="02070309020205020404" pitchFamily="49" charset="0"/>
                <a:cs typeface="Courier New" panose="02070309020205020404" pitchFamily="49" charset="0"/>
              </a:rPr>
              <a:t> 3:          no  1127    NA</a:t>
            </a:r>
          </a:p>
          <a:p>
            <a:r>
              <a:rPr lang="en-GB" sz="1400" dirty="0">
                <a:latin typeface="Courier New" panose="02070309020205020404" pitchFamily="49" charset="0"/>
                <a:cs typeface="Courier New" panose="02070309020205020404" pitchFamily="49" charset="0"/>
              </a:rPr>
              <a:t> 4:      longer  1128    NA</a:t>
            </a:r>
          </a:p>
          <a:p>
            <a:r>
              <a:rPr lang="en-GB" sz="1400" dirty="0">
                <a:latin typeface="Courier New" panose="02070309020205020404" pitchFamily="49" charset="0"/>
                <a:cs typeface="Courier New" panose="02070309020205020404" pitchFamily="49" charset="0"/>
              </a:rPr>
              <a:t> 5:      accept  1129  1.00</a:t>
            </a:r>
          </a:p>
          <a:p>
            <a:r>
              <a:rPr lang="en-GB" sz="1400" dirty="0">
                <a:latin typeface="Courier New" panose="02070309020205020404" pitchFamily="49" charset="0"/>
                <a:cs typeface="Courier New" panose="02070309020205020404" pitchFamily="49" charset="0"/>
              </a:rPr>
              <a:t> 6: politicians  1130    NA</a:t>
            </a:r>
          </a:p>
          <a:p>
            <a:r>
              <a:rPr lang="en-GB" sz="1400" dirty="0">
                <a:latin typeface="Courier New" panose="02070309020205020404" pitchFamily="49" charset="0"/>
                <a:cs typeface="Courier New" panose="02070309020205020404" pitchFamily="49" charset="0"/>
              </a:rPr>
              <a:t> 7:         who  1131    NA</a:t>
            </a:r>
          </a:p>
          <a:p>
            <a:r>
              <a:rPr lang="en-GB" sz="1400" dirty="0">
                <a:latin typeface="Courier New" panose="02070309020205020404" pitchFamily="49" charset="0"/>
                <a:cs typeface="Courier New" panose="02070309020205020404" pitchFamily="49" charset="0"/>
              </a:rPr>
              <a:t> 8:         are  1132    NA</a:t>
            </a:r>
          </a:p>
          <a:p>
            <a:r>
              <a:rPr lang="en-GB" sz="1400" dirty="0">
                <a:latin typeface="Courier New" panose="02070309020205020404" pitchFamily="49" charset="0"/>
                <a:cs typeface="Courier New" panose="02070309020205020404" pitchFamily="49" charset="0"/>
              </a:rPr>
              <a:t> 9:         all  1133    NA</a:t>
            </a:r>
          </a:p>
          <a:p>
            <a:r>
              <a:rPr lang="en-GB" sz="1400" dirty="0">
                <a:latin typeface="Courier New" panose="02070309020205020404" pitchFamily="49" charset="0"/>
                <a:cs typeface="Courier New" panose="02070309020205020404" pitchFamily="49" charset="0"/>
              </a:rPr>
              <a:t>10:        talk  1134  0.40</a:t>
            </a:r>
          </a:p>
          <a:p>
            <a:r>
              <a:rPr lang="en-GB" sz="1400" dirty="0">
                <a:latin typeface="Courier New" panose="02070309020205020404" pitchFamily="49" charset="0"/>
                <a:cs typeface="Courier New" panose="02070309020205020404" pitchFamily="49" charset="0"/>
              </a:rPr>
              <a:t>11:         and  1135    NA</a:t>
            </a:r>
          </a:p>
          <a:p>
            <a:r>
              <a:rPr lang="en-GB" sz="1400" dirty="0">
                <a:latin typeface="Courier New" panose="02070309020205020404" pitchFamily="49" charset="0"/>
                <a:cs typeface="Courier New" panose="02070309020205020404" pitchFamily="49" charset="0"/>
              </a:rPr>
              <a:t>12:          no  1136    NA</a:t>
            </a:r>
          </a:p>
          <a:p>
            <a:r>
              <a:rPr lang="en-GB" sz="1400" dirty="0">
                <a:latin typeface="Courier New" panose="02070309020205020404" pitchFamily="49" charset="0"/>
                <a:cs typeface="Courier New" panose="02070309020205020404" pitchFamily="49" charset="0"/>
              </a:rPr>
              <a:t>13:      action  1137  0.25</a:t>
            </a:r>
          </a:p>
          <a:p>
            <a:r>
              <a:rPr lang="en-GB" sz="1400" dirty="0">
                <a:latin typeface="Courier New" panose="02070309020205020404" pitchFamily="49" charset="0"/>
                <a:cs typeface="Courier New" panose="02070309020205020404" pitchFamily="49" charset="0"/>
              </a:rPr>
              <a:t>14:           –  1138    NA</a:t>
            </a:r>
          </a:p>
          <a:p>
            <a:r>
              <a:rPr lang="en-GB" sz="1400" dirty="0">
                <a:latin typeface="Courier New" panose="02070309020205020404" pitchFamily="49" charset="0"/>
                <a:cs typeface="Courier New" panose="02070309020205020404" pitchFamily="49" charset="0"/>
              </a:rPr>
              <a:t>15:  constantly  1139    NA</a:t>
            </a:r>
          </a:p>
          <a:p>
            <a:r>
              <a:rPr lang="en-GB" sz="1400" dirty="0">
                <a:latin typeface="Courier New" panose="02070309020205020404" pitchFamily="49" charset="0"/>
                <a:cs typeface="Courier New" panose="02070309020205020404" pitchFamily="49" charset="0"/>
              </a:rPr>
              <a:t>16: complaining  1140 -1.00</a:t>
            </a:r>
          </a:p>
          <a:p>
            <a:r>
              <a:rPr lang="en-GB" sz="1400" dirty="0">
                <a:latin typeface="Courier New" panose="02070309020205020404" pitchFamily="49" charset="0"/>
                <a:cs typeface="Courier New" panose="02070309020205020404" pitchFamily="49" charset="0"/>
              </a:rPr>
              <a:t>17:         but  1141    NA</a:t>
            </a:r>
          </a:p>
          <a:p>
            <a:r>
              <a:rPr lang="en-GB" sz="1400" dirty="0">
                <a:latin typeface="Courier New" panose="02070309020205020404" pitchFamily="49" charset="0"/>
                <a:cs typeface="Courier New" panose="02070309020205020404" pitchFamily="49" charset="0"/>
              </a:rPr>
              <a:t>18:       never  1142    NA</a:t>
            </a:r>
          </a:p>
          <a:p>
            <a:r>
              <a:rPr lang="en-GB" sz="1400" dirty="0">
                <a:latin typeface="Courier New" panose="02070309020205020404" pitchFamily="49" charset="0"/>
                <a:cs typeface="Courier New" panose="02070309020205020404" pitchFamily="49" charset="0"/>
              </a:rPr>
              <a:t>19:       doing  1143    NA</a:t>
            </a:r>
          </a:p>
          <a:p>
            <a:r>
              <a:rPr lang="en-GB" sz="1400" dirty="0">
                <a:latin typeface="Courier New" panose="02070309020205020404" pitchFamily="49" charset="0"/>
                <a:cs typeface="Courier New" panose="02070309020205020404" pitchFamily="49" charset="0"/>
              </a:rPr>
              <a:t>20:    anything  1144    NA</a:t>
            </a:r>
          </a:p>
        </p:txBody>
      </p:sp>
    </p:spTree>
    <p:extLst>
      <p:ext uri="{BB962C8B-B14F-4D97-AF65-F5344CB8AC3E}">
        <p14:creationId xmlns:p14="http://schemas.microsoft.com/office/powerpoint/2010/main" val="16610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1178832" y="642295"/>
            <a:ext cx="10515600" cy="464684"/>
          </a:xfrm>
        </p:spPr>
        <p:txBody>
          <a:bodyPr>
            <a:normAutofit lnSpcReduction="10000"/>
          </a:bodyPr>
          <a:lstStyle/>
          <a:p>
            <a:pPr marL="0" indent="0">
              <a:buNone/>
            </a:pPr>
            <a:r>
              <a:rPr lang="en-GB" dirty="0">
                <a:latin typeface="Optima" panose="02000503060000020004" pitchFamily="2" charset="0"/>
              </a:rPr>
              <a:t>2.1. Match valence shifters</a:t>
            </a:r>
          </a:p>
        </p:txBody>
      </p:sp>
      <p:sp>
        <p:nvSpPr>
          <p:cNvPr id="10" name="Right Arrow 9">
            <a:extLst>
              <a:ext uri="{FF2B5EF4-FFF2-40B4-BE49-F238E27FC236}">
                <a16:creationId xmlns:a16="http://schemas.microsoft.com/office/drawing/2014/main" id="{11CDABE1-79FB-974B-9EAA-A9DEC3C5ED68}"/>
              </a:ext>
            </a:extLst>
          </p:cNvPr>
          <p:cNvSpPr/>
          <p:nvPr/>
        </p:nvSpPr>
        <p:spPr>
          <a:xfrm>
            <a:off x="4969488" y="3341341"/>
            <a:ext cx="1312223" cy="40185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83AB1081-4EF8-3443-9658-58C0BFDF7C5E}"/>
              </a:ext>
            </a:extLst>
          </p:cNvPr>
          <p:cNvSpPr txBox="1"/>
          <p:nvPr/>
        </p:nvSpPr>
        <p:spPr>
          <a:xfrm>
            <a:off x="1536030" y="1423401"/>
            <a:ext cx="3191899" cy="4832092"/>
          </a:xfrm>
          <a:prstGeom prst="rect">
            <a:avLst/>
          </a:prstGeom>
          <a:noFill/>
        </p:spPr>
        <p:txBody>
          <a:bodyPr wrap="none" rtlCol="0">
            <a:spAutoFit/>
          </a:bodyPr>
          <a:lstStyle/>
          <a:p>
            <a:r>
              <a:rPr lang="en-GB" sz="1400" dirty="0">
                <a:latin typeface="Courier New" panose="02070309020205020404" pitchFamily="49" charset="0"/>
                <a:cs typeface="Courier New" panose="02070309020205020404" pitchFamily="49" charset="0"/>
              </a:rPr>
              <a:t>&gt; </a:t>
            </a:r>
            <a:r>
              <a:rPr lang="en-GB" sz="1400" dirty="0" err="1">
                <a:latin typeface="Courier New" panose="02070309020205020404" pitchFamily="49" charset="0"/>
                <a:cs typeface="Courier New" panose="02070309020205020404" pitchFamily="49" charset="0"/>
              </a:rPr>
              <a:t>text.sentiment</a:t>
            </a:r>
            <a:r>
              <a:rPr lang="en-GB" sz="1400" dirty="0">
                <a:latin typeface="Courier New" panose="02070309020205020404" pitchFamily="49" charset="0"/>
                <a:cs typeface="Courier New" panose="02070309020205020404" pitchFamily="49" charset="0"/>
              </a:rPr>
              <a:t>[1125:1144,]</a:t>
            </a:r>
          </a:p>
          <a:p>
            <a:r>
              <a:rPr lang="en-GB" sz="1400" dirty="0">
                <a:latin typeface="Courier New" panose="02070309020205020404" pitchFamily="49" charset="0"/>
                <a:cs typeface="Courier New" panose="02070309020205020404" pitchFamily="49" charset="0"/>
              </a:rPr>
              <a:t>           text index     y</a:t>
            </a:r>
          </a:p>
          <a:p>
            <a:r>
              <a:rPr lang="en-GB" sz="1400" dirty="0">
                <a:latin typeface="Courier New" panose="02070309020205020404" pitchFamily="49" charset="0"/>
                <a:cs typeface="Courier New" panose="02070309020205020404" pitchFamily="49" charset="0"/>
              </a:rPr>
              <a:t> 1:          we  1125    NA</a:t>
            </a:r>
          </a:p>
          <a:p>
            <a:r>
              <a:rPr lang="en-GB" sz="1400" dirty="0">
                <a:latin typeface="Courier New" panose="02070309020205020404" pitchFamily="49" charset="0"/>
                <a:cs typeface="Courier New" panose="02070309020205020404" pitchFamily="49" charset="0"/>
              </a:rPr>
              <a:t> 2:        will  1126    NA</a:t>
            </a:r>
          </a:p>
          <a:p>
            <a:r>
              <a:rPr lang="en-GB" sz="1400" dirty="0">
                <a:latin typeface="Courier New" panose="02070309020205020404" pitchFamily="49" charset="0"/>
                <a:cs typeface="Courier New" panose="02070309020205020404" pitchFamily="49" charset="0"/>
              </a:rPr>
              <a:t> 3:          no  1127    NA</a:t>
            </a:r>
          </a:p>
          <a:p>
            <a:r>
              <a:rPr lang="en-GB" sz="1400" dirty="0">
                <a:latin typeface="Courier New" panose="02070309020205020404" pitchFamily="49" charset="0"/>
                <a:cs typeface="Courier New" panose="02070309020205020404" pitchFamily="49" charset="0"/>
              </a:rPr>
              <a:t> 4:      longer  1128    NA</a:t>
            </a:r>
          </a:p>
          <a:p>
            <a:r>
              <a:rPr lang="en-GB" sz="1400" dirty="0">
                <a:latin typeface="Courier New" panose="02070309020205020404" pitchFamily="49" charset="0"/>
                <a:cs typeface="Courier New" panose="02070309020205020404" pitchFamily="49" charset="0"/>
              </a:rPr>
              <a:t> 5:      accept  1129  1.00</a:t>
            </a:r>
          </a:p>
          <a:p>
            <a:r>
              <a:rPr lang="en-GB" sz="1400" dirty="0">
                <a:latin typeface="Courier New" panose="02070309020205020404" pitchFamily="49" charset="0"/>
                <a:cs typeface="Courier New" panose="02070309020205020404" pitchFamily="49" charset="0"/>
              </a:rPr>
              <a:t> 6: politicians  1130    NA</a:t>
            </a:r>
          </a:p>
          <a:p>
            <a:r>
              <a:rPr lang="en-GB" sz="1400" dirty="0">
                <a:latin typeface="Courier New" panose="02070309020205020404" pitchFamily="49" charset="0"/>
                <a:cs typeface="Courier New" panose="02070309020205020404" pitchFamily="49" charset="0"/>
              </a:rPr>
              <a:t> 7:         who  1131    NA</a:t>
            </a:r>
          </a:p>
          <a:p>
            <a:r>
              <a:rPr lang="en-GB" sz="1400" dirty="0">
                <a:latin typeface="Courier New" panose="02070309020205020404" pitchFamily="49" charset="0"/>
                <a:cs typeface="Courier New" panose="02070309020205020404" pitchFamily="49" charset="0"/>
              </a:rPr>
              <a:t> 8:         are  1132    NA</a:t>
            </a:r>
          </a:p>
          <a:p>
            <a:r>
              <a:rPr lang="en-GB" sz="1400" dirty="0">
                <a:latin typeface="Courier New" panose="02070309020205020404" pitchFamily="49" charset="0"/>
                <a:cs typeface="Courier New" panose="02070309020205020404" pitchFamily="49" charset="0"/>
              </a:rPr>
              <a:t> 9:         all  1133    NA</a:t>
            </a:r>
          </a:p>
          <a:p>
            <a:r>
              <a:rPr lang="en-GB" sz="1400" dirty="0">
                <a:latin typeface="Courier New" panose="02070309020205020404" pitchFamily="49" charset="0"/>
                <a:cs typeface="Courier New" panose="02070309020205020404" pitchFamily="49" charset="0"/>
              </a:rPr>
              <a:t>10:        talk  1134  0.40</a:t>
            </a:r>
          </a:p>
          <a:p>
            <a:r>
              <a:rPr lang="en-GB" sz="1400" dirty="0">
                <a:latin typeface="Courier New" panose="02070309020205020404" pitchFamily="49" charset="0"/>
                <a:cs typeface="Courier New" panose="02070309020205020404" pitchFamily="49" charset="0"/>
              </a:rPr>
              <a:t>11:         and  1135    NA</a:t>
            </a:r>
          </a:p>
          <a:p>
            <a:r>
              <a:rPr lang="en-GB" sz="1400" dirty="0">
                <a:latin typeface="Courier New" panose="02070309020205020404" pitchFamily="49" charset="0"/>
                <a:cs typeface="Courier New" panose="02070309020205020404" pitchFamily="49" charset="0"/>
              </a:rPr>
              <a:t>12:          no  1136    NA</a:t>
            </a:r>
          </a:p>
          <a:p>
            <a:r>
              <a:rPr lang="en-GB" sz="1400" dirty="0">
                <a:latin typeface="Courier New" panose="02070309020205020404" pitchFamily="49" charset="0"/>
                <a:cs typeface="Courier New" panose="02070309020205020404" pitchFamily="49" charset="0"/>
              </a:rPr>
              <a:t>13:      action  1137  0.25</a:t>
            </a:r>
          </a:p>
          <a:p>
            <a:r>
              <a:rPr lang="en-GB" sz="1400" dirty="0">
                <a:latin typeface="Courier New" panose="02070309020205020404" pitchFamily="49" charset="0"/>
                <a:cs typeface="Courier New" panose="02070309020205020404" pitchFamily="49" charset="0"/>
              </a:rPr>
              <a:t>14:           –  1138    NA</a:t>
            </a:r>
          </a:p>
          <a:p>
            <a:r>
              <a:rPr lang="en-GB" sz="1400" dirty="0">
                <a:latin typeface="Courier New" panose="02070309020205020404" pitchFamily="49" charset="0"/>
                <a:cs typeface="Courier New" panose="02070309020205020404" pitchFamily="49" charset="0"/>
              </a:rPr>
              <a:t>15:  constantly  1139    NA</a:t>
            </a:r>
          </a:p>
          <a:p>
            <a:r>
              <a:rPr lang="en-GB" sz="1400" dirty="0">
                <a:latin typeface="Courier New" panose="02070309020205020404" pitchFamily="49" charset="0"/>
                <a:cs typeface="Courier New" panose="02070309020205020404" pitchFamily="49" charset="0"/>
              </a:rPr>
              <a:t>16: complaining  1140 -1.00</a:t>
            </a:r>
          </a:p>
          <a:p>
            <a:r>
              <a:rPr lang="en-GB" sz="1400" dirty="0">
                <a:latin typeface="Courier New" panose="02070309020205020404" pitchFamily="49" charset="0"/>
                <a:cs typeface="Courier New" panose="02070309020205020404" pitchFamily="49" charset="0"/>
              </a:rPr>
              <a:t>17:         but  1141    NA</a:t>
            </a:r>
          </a:p>
          <a:p>
            <a:r>
              <a:rPr lang="en-GB" sz="1400" dirty="0">
                <a:latin typeface="Courier New" panose="02070309020205020404" pitchFamily="49" charset="0"/>
                <a:cs typeface="Courier New" panose="02070309020205020404" pitchFamily="49" charset="0"/>
              </a:rPr>
              <a:t>18:       never  1142    NA</a:t>
            </a:r>
          </a:p>
          <a:p>
            <a:r>
              <a:rPr lang="en-GB" sz="1400" dirty="0">
                <a:latin typeface="Courier New" panose="02070309020205020404" pitchFamily="49" charset="0"/>
                <a:cs typeface="Courier New" panose="02070309020205020404" pitchFamily="49" charset="0"/>
              </a:rPr>
              <a:t>19:       doing  1143    NA</a:t>
            </a:r>
          </a:p>
          <a:p>
            <a:r>
              <a:rPr lang="en-GB" sz="1400" dirty="0">
                <a:latin typeface="Courier New" panose="02070309020205020404" pitchFamily="49" charset="0"/>
                <a:cs typeface="Courier New" panose="02070309020205020404" pitchFamily="49" charset="0"/>
              </a:rPr>
              <a:t>20:    anything  1144    NA</a:t>
            </a:r>
          </a:p>
        </p:txBody>
      </p:sp>
      <p:sp>
        <p:nvSpPr>
          <p:cNvPr id="14" name="TextBox 13">
            <a:extLst>
              <a:ext uri="{FF2B5EF4-FFF2-40B4-BE49-F238E27FC236}">
                <a16:creationId xmlns:a16="http://schemas.microsoft.com/office/drawing/2014/main" id="{82D888B9-64AB-9049-8032-50C8F21E637A}"/>
              </a:ext>
            </a:extLst>
          </p:cNvPr>
          <p:cNvSpPr txBox="1"/>
          <p:nvPr/>
        </p:nvSpPr>
        <p:spPr>
          <a:xfrm>
            <a:off x="6523270" y="1327149"/>
            <a:ext cx="4373313" cy="4832092"/>
          </a:xfrm>
          <a:prstGeom prst="rect">
            <a:avLst/>
          </a:prstGeom>
          <a:noFill/>
        </p:spPr>
        <p:txBody>
          <a:bodyPr wrap="none" rtlCol="0">
            <a:spAutoFit/>
          </a:bodyPr>
          <a:lstStyle/>
          <a:p>
            <a:r>
              <a:rPr lang="en-GB" sz="1400" dirty="0">
                <a:latin typeface="Courier New" panose="02070309020205020404" pitchFamily="49" charset="0"/>
                <a:cs typeface="Courier New" panose="02070309020205020404" pitchFamily="49" charset="0"/>
              </a:rPr>
              <a:t>&gt; </a:t>
            </a:r>
            <a:r>
              <a:rPr lang="en-GB" sz="1400" dirty="0" err="1">
                <a:latin typeface="Courier New" panose="02070309020205020404" pitchFamily="49" charset="0"/>
                <a:cs typeface="Courier New" panose="02070309020205020404" pitchFamily="49" charset="0"/>
              </a:rPr>
              <a:t>text.table</a:t>
            </a:r>
            <a:r>
              <a:rPr lang="en-GB" sz="1400" dirty="0">
                <a:latin typeface="Courier New" panose="02070309020205020404" pitchFamily="49" charset="0"/>
                <a:cs typeface="Courier New" panose="02070309020205020404" pitchFamily="49" charset="0"/>
              </a:rPr>
              <a:t>[1125:1144,]</a:t>
            </a:r>
          </a:p>
          <a:p>
            <a:r>
              <a:rPr lang="en-GB" sz="1400" dirty="0">
                <a:latin typeface="Courier New" panose="02070309020205020404" pitchFamily="49" charset="0"/>
                <a:cs typeface="Courier New" panose="02070309020205020404" pitchFamily="49" charset="0"/>
              </a:rPr>
              <a:t>           text index sentiment valence</a:t>
            </a:r>
          </a:p>
          <a:p>
            <a:r>
              <a:rPr lang="en-GB" sz="1400" dirty="0">
                <a:latin typeface="Courier New" panose="02070309020205020404" pitchFamily="49" charset="0"/>
                <a:cs typeface="Courier New" panose="02070309020205020404" pitchFamily="49" charset="0"/>
              </a:rPr>
              <a:t> 1:          we  1125        NA    &lt;NA&gt;</a:t>
            </a:r>
          </a:p>
          <a:p>
            <a:r>
              <a:rPr lang="en-GB" sz="1400" dirty="0">
                <a:latin typeface="Courier New" panose="02070309020205020404" pitchFamily="49" charset="0"/>
                <a:cs typeface="Courier New" panose="02070309020205020404" pitchFamily="49" charset="0"/>
              </a:rPr>
              <a:t> 2:        will  1126        NA    &lt;NA&gt;</a:t>
            </a:r>
          </a:p>
          <a:p>
            <a:r>
              <a:rPr lang="en-GB" sz="1400" dirty="0">
                <a:latin typeface="Courier New" panose="02070309020205020404" pitchFamily="49" charset="0"/>
                <a:cs typeface="Courier New" panose="02070309020205020404" pitchFamily="49" charset="0"/>
              </a:rPr>
              <a:t> 3:          no  1127        NA       1</a:t>
            </a:r>
          </a:p>
          <a:p>
            <a:r>
              <a:rPr lang="en-GB" sz="1400" dirty="0">
                <a:latin typeface="Courier New" panose="02070309020205020404" pitchFamily="49" charset="0"/>
                <a:cs typeface="Courier New" panose="02070309020205020404" pitchFamily="49" charset="0"/>
              </a:rPr>
              <a:t> 4:      longer  1128        NA    &lt;NA&gt;</a:t>
            </a:r>
          </a:p>
          <a:p>
            <a:r>
              <a:rPr lang="en-GB" sz="1400" dirty="0">
                <a:latin typeface="Courier New" panose="02070309020205020404" pitchFamily="49" charset="0"/>
                <a:cs typeface="Courier New" panose="02070309020205020404" pitchFamily="49" charset="0"/>
              </a:rPr>
              <a:t> 5:      accept  1129      1.00    &lt;NA&gt;</a:t>
            </a:r>
          </a:p>
          <a:p>
            <a:r>
              <a:rPr lang="en-GB" sz="1400" dirty="0">
                <a:latin typeface="Courier New" panose="02070309020205020404" pitchFamily="49" charset="0"/>
                <a:cs typeface="Courier New" panose="02070309020205020404" pitchFamily="49" charset="0"/>
              </a:rPr>
              <a:t> 6: politicians  1130        NA    &lt;NA&gt;</a:t>
            </a:r>
          </a:p>
          <a:p>
            <a:r>
              <a:rPr lang="en-GB" sz="1400" dirty="0">
                <a:latin typeface="Courier New" panose="02070309020205020404" pitchFamily="49" charset="0"/>
                <a:cs typeface="Courier New" panose="02070309020205020404" pitchFamily="49" charset="0"/>
              </a:rPr>
              <a:t> 7:         who  1131        NA    &lt;NA&gt;</a:t>
            </a:r>
          </a:p>
          <a:p>
            <a:r>
              <a:rPr lang="en-GB" sz="1400" dirty="0">
                <a:latin typeface="Courier New" panose="02070309020205020404" pitchFamily="49" charset="0"/>
                <a:cs typeface="Courier New" panose="02070309020205020404" pitchFamily="49" charset="0"/>
              </a:rPr>
              <a:t> 8:         are  1132        NA    &lt;NA&gt;</a:t>
            </a:r>
          </a:p>
          <a:p>
            <a:r>
              <a:rPr lang="en-GB" sz="1400" dirty="0">
                <a:latin typeface="Courier New" panose="02070309020205020404" pitchFamily="49" charset="0"/>
                <a:cs typeface="Courier New" panose="02070309020205020404" pitchFamily="49" charset="0"/>
              </a:rPr>
              <a:t> 9:         all  1133        NA    &lt;NA&gt;</a:t>
            </a:r>
          </a:p>
          <a:p>
            <a:r>
              <a:rPr lang="en-GB" sz="1400" dirty="0">
                <a:latin typeface="Courier New" panose="02070309020205020404" pitchFamily="49" charset="0"/>
                <a:cs typeface="Courier New" panose="02070309020205020404" pitchFamily="49" charset="0"/>
              </a:rPr>
              <a:t>10:        talk  1134      0.40    &lt;NA&gt;</a:t>
            </a:r>
          </a:p>
          <a:p>
            <a:r>
              <a:rPr lang="en-GB" sz="1400" dirty="0">
                <a:latin typeface="Courier New" panose="02070309020205020404" pitchFamily="49" charset="0"/>
                <a:cs typeface="Courier New" panose="02070309020205020404" pitchFamily="49" charset="0"/>
              </a:rPr>
              <a:t>11:         and  1135        NA    &lt;NA&gt;</a:t>
            </a:r>
          </a:p>
          <a:p>
            <a:r>
              <a:rPr lang="en-GB" sz="1400" dirty="0">
                <a:latin typeface="Courier New" panose="02070309020205020404" pitchFamily="49" charset="0"/>
                <a:cs typeface="Courier New" panose="02070309020205020404" pitchFamily="49" charset="0"/>
              </a:rPr>
              <a:t>12:          no  1136        NA       1</a:t>
            </a:r>
          </a:p>
          <a:p>
            <a:r>
              <a:rPr lang="en-GB" sz="1400" dirty="0">
                <a:latin typeface="Courier New" panose="02070309020205020404" pitchFamily="49" charset="0"/>
                <a:cs typeface="Courier New" panose="02070309020205020404" pitchFamily="49" charset="0"/>
              </a:rPr>
              <a:t>13:      action  1137      0.25    &lt;NA&gt;</a:t>
            </a:r>
          </a:p>
          <a:p>
            <a:r>
              <a:rPr lang="en-GB" sz="1400" dirty="0">
                <a:latin typeface="Courier New" panose="02070309020205020404" pitchFamily="49" charset="0"/>
                <a:cs typeface="Courier New" panose="02070309020205020404" pitchFamily="49" charset="0"/>
              </a:rPr>
              <a:t>14:           –  1138        NA    &lt;NA&gt;</a:t>
            </a:r>
          </a:p>
          <a:p>
            <a:r>
              <a:rPr lang="en-GB" sz="1400" dirty="0">
                <a:latin typeface="Courier New" panose="02070309020205020404" pitchFamily="49" charset="0"/>
                <a:cs typeface="Courier New" panose="02070309020205020404" pitchFamily="49" charset="0"/>
              </a:rPr>
              <a:t>15:  constantly  1139        NA    &lt;NA&gt;</a:t>
            </a:r>
          </a:p>
          <a:p>
            <a:r>
              <a:rPr lang="en-GB" sz="1400" dirty="0">
                <a:latin typeface="Courier New" panose="02070309020205020404" pitchFamily="49" charset="0"/>
                <a:cs typeface="Courier New" panose="02070309020205020404" pitchFamily="49" charset="0"/>
              </a:rPr>
              <a:t>16: complaining  1140     -1.00    &lt;NA&gt;</a:t>
            </a:r>
          </a:p>
          <a:p>
            <a:r>
              <a:rPr lang="en-GB" sz="1400" dirty="0">
                <a:latin typeface="Courier New" panose="02070309020205020404" pitchFamily="49" charset="0"/>
                <a:cs typeface="Courier New" panose="02070309020205020404" pitchFamily="49" charset="0"/>
              </a:rPr>
              <a:t>17:         but  1141        NA       4</a:t>
            </a:r>
          </a:p>
          <a:p>
            <a:r>
              <a:rPr lang="en-GB" sz="1400" dirty="0">
                <a:latin typeface="Courier New" panose="02070309020205020404" pitchFamily="49" charset="0"/>
                <a:cs typeface="Courier New" panose="02070309020205020404" pitchFamily="49" charset="0"/>
              </a:rPr>
              <a:t>18:       never  1142        NA       1</a:t>
            </a:r>
          </a:p>
          <a:p>
            <a:r>
              <a:rPr lang="en-GB" sz="1400" dirty="0">
                <a:latin typeface="Courier New" panose="02070309020205020404" pitchFamily="49" charset="0"/>
                <a:cs typeface="Courier New" panose="02070309020205020404" pitchFamily="49" charset="0"/>
              </a:rPr>
              <a:t>19:       doing  1143        NA    &lt;NA&gt;</a:t>
            </a:r>
          </a:p>
          <a:p>
            <a:r>
              <a:rPr lang="en-GB" sz="1400" dirty="0">
                <a:latin typeface="Courier New" panose="02070309020205020404" pitchFamily="49" charset="0"/>
                <a:cs typeface="Courier New" panose="02070309020205020404" pitchFamily="49" charset="0"/>
              </a:rPr>
              <a:t>20:    anything  1144        NA    &lt;NA&gt;</a:t>
            </a:r>
          </a:p>
        </p:txBody>
      </p:sp>
    </p:spTree>
    <p:extLst>
      <p:ext uri="{BB962C8B-B14F-4D97-AF65-F5344CB8AC3E}">
        <p14:creationId xmlns:p14="http://schemas.microsoft.com/office/powerpoint/2010/main" val="95754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1178832" y="642295"/>
            <a:ext cx="10515600" cy="464684"/>
          </a:xfrm>
        </p:spPr>
        <p:txBody>
          <a:bodyPr>
            <a:normAutofit lnSpcReduction="10000"/>
          </a:bodyPr>
          <a:lstStyle/>
          <a:p>
            <a:pPr marL="0" indent="0" algn="ctr">
              <a:buNone/>
            </a:pPr>
            <a:r>
              <a:rPr lang="en-GB" dirty="0">
                <a:latin typeface="Optima" panose="02000503060000020004" pitchFamily="2" charset="0"/>
              </a:rPr>
              <a:t>Valence shifters</a:t>
            </a:r>
          </a:p>
        </p:txBody>
      </p:sp>
      <p:sp>
        <p:nvSpPr>
          <p:cNvPr id="2" name="TextBox 1">
            <a:extLst>
              <a:ext uri="{FF2B5EF4-FFF2-40B4-BE49-F238E27FC236}">
                <a16:creationId xmlns:a16="http://schemas.microsoft.com/office/drawing/2014/main" id="{73D81DF2-AD65-204D-B7BD-ABDD452FDDB5}"/>
              </a:ext>
            </a:extLst>
          </p:cNvPr>
          <p:cNvSpPr txBox="1"/>
          <p:nvPr/>
        </p:nvSpPr>
        <p:spPr>
          <a:xfrm>
            <a:off x="2919663" y="2355837"/>
            <a:ext cx="6308137" cy="2554545"/>
          </a:xfrm>
          <a:prstGeom prst="rect">
            <a:avLst/>
          </a:prstGeom>
          <a:noFill/>
        </p:spPr>
        <p:txBody>
          <a:bodyPr wrap="none" rtlCol="0">
            <a:spAutoFit/>
          </a:bodyPr>
          <a:lstStyle/>
          <a:p>
            <a:r>
              <a:rPr lang="en-GB" sz="2000" dirty="0">
                <a:latin typeface="Optima" panose="02000503060000020004" pitchFamily="2" charset="0"/>
              </a:rPr>
              <a:t>1 = negator (not, never, …)            		-1.00</a:t>
            </a:r>
          </a:p>
          <a:p>
            <a:endParaRPr lang="en-GB" sz="2000" dirty="0">
              <a:latin typeface="Optima" panose="02000503060000020004" pitchFamily="2" charset="0"/>
            </a:endParaRPr>
          </a:p>
          <a:p>
            <a:r>
              <a:rPr lang="en-GB" sz="2000" dirty="0">
                <a:latin typeface="Optima" panose="02000503060000020004" pitchFamily="2" charset="0"/>
              </a:rPr>
              <a:t>2 = amplifier (very, totally, …)			1.50</a:t>
            </a:r>
          </a:p>
          <a:p>
            <a:endParaRPr lang="en-GB" sz="2000" dirty="0">
              <a:latin typeface="Optima" panose="02000503060000020004" pitchFamily="2" charset="0"/>
            </a:endParaRPr>
          </a:p>
          <a:p>
            <a:r>
              <a:rPr lang="en-GB" sz="2000" dirty="0">
                <a:latin typeface="Optima" panose="02000503060000020004" pitchFamily="2" charset="0"/>
              </a:rPr>
              <a:t>3 = </a:t>
            </a:r>
            <a:r>
              <a:rPr lang="en-GB" sz="2000" dirty="0" err="1">
                <a:latin typeface="Optima" panose="02000503060000020004" pitchFamily="2" charset="0"/>
              </a:rPr>
              <a:t>deamplifier</a:t>
            </a:r>
            <a:r>
              <a:rPr lang="en-GB" sz="2000" dirty="0">
                <a:latin typeface="Optima" panose="02000503060000020004" pitchFamily="2" charset="0"/>
              </a:rPr>
              <a:t> (hardly, barely, …)		0.50</a:t>
            </a:r>
          </a:p>
          <a:p>
            <a:r>
              <a:rPr lang="en-GB" sz="2000" dirty="0">
                <a:latin typeface="Optima" panose="02000503060000020004" pitchFamily="2" charset="0"/>
              </a:rPr>
              <a:t>	</a:t>
            </a:r>
          </a:p>
          <a:p>
            <a:r>
              <a:rPr lang="en-GB" sz="2000" dirty="0">
                <a:latin typeface="Optima" panose="02000503060000020004" pitchFamily="2" charset="0"/>
              </a:rPr>
              <a:t>4 = adversative conjunction (but, however, …)	0.25</a:t>
            </a:r>
          </a:p>
          <a:p>
            <a:endParaRPr lang="en-GB" sz="2000" dirty="0">
              <a:latin typeface="Optima" panose="02000503060000020004" pitchFamily="2" charset="0"/>
            </a:endParaRPr>
          </a:p>
        </p:txBody>
      </p:sp>
    </p:spTree>
    <p:extLst>
      <p:ext uri="{BB962C8B-B14F-4D97-AF65-F5344CB8AC3E}">
        <p14:creationId xmlns:p14="http://schemas.microsoft.com/office/powerpoint/2010/main" val="2032374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1178832" y="642295"/>
            <a:ext cx="10515600" cy="464684"/>
          </a:xfrm>
        </p:spPr>
        <p:txBody>
          <a:bodyPr>
            <a:normAutofit lnSpcReduction="10000"/>
          </a:bodyPr>
          <a:lstStyle/>
          <a:p>
            <a:pPr marL="0" indent="0">
              <a:buNone/>
            </a:pPr>
            <a:r>
              <a:rPr lang="en-GB" dirty="0">
                <a:latin typeface="Optima" panose="02000503060000020004" pitchFamily="2" charset="0"/>
              </a:rPr>
              <a:t>2.2. Apply valence shifter weights</a:t>
            </a:r>
          </a:p>
        </p:txBody>
      </p:sp>
      <p:sp>
        <p:nvSpPr>
          <p:cNvPr id="10" name="Right Arrow 9">
            <a:extLst>
              <a:ext uri="{FF2B5EF4-FFF2-40B4-BE49-F238E27FC236}">
                <a16:creationId xmlns:a16="http://schemas.microsoft.com/office/drawing/2014/main" id="{11CDABE1-79FB-974B-9EAA-A9DEC3C5ED68}"/>
              </a:ext>
            </a:extLst>
          </p:cNvPr>
          <p:cNvSpPr/>
          <p:nvPr/>
        </p:nvSpPr>
        <p:spPr>
          <a:xfrm>
            <a:off x="5417021" y="3456006"/>
            <a:ext cx="1019611" cy="40185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82D888B9-64AB-9049-8032-50C8F21E637A}"/>
              </a:ext>
            </a:extLst>
          </p:cNvPr>
          <p:cNvSpPr txBox="1"/>
          <p:nvPr/>
        </p:nvSpPr>
        <p:spPr>
          <a:xfrm>
            <a:off x="6638428" y="1327149"/>
            <a:ext cx="5232523" cy="4832092"/>
          </a:xfrm>
          <a:prstGeom prst="rect">
            <a:avLst/>
          </a:prstGeom>
          <a:noFill/>
        </p:spPr>
        <p:txBody>
          <a:bodyPr wrap="none" rtlCol="0">
            <a:spAutoFit/>
          </a:bodyPr>
          <a:lstStyle/>
          <a:p>
            <a:r>
              <a:rPr lang="en-GB" sz="1400" dirty="0">
                <a:latin typeface="Courier New" panose="02070309020205020404" pitchFamily="49" charset="0"/>
                <a:cs typeface="Courier New" panose="02070309020205020404" pitchFamily="49" charset="0"/>
              </a:rPr>
              <a:t>&gt; </a:t>
            </a:r>
            <a:r>
              <a:rPr lang="en-GB" sz="1400" dirty="0" err="1">
                <a:latin typeface="Courier New" panose="02070309020205020404" pitchFamily="49" charset="0"/>
                <a:cs typeface="Courier New" panose="02070309020205020404" pitchFamily="49" charset="0"/>
              </a:rPr>
              <a:t>text.table</a:t>
            </a:r>
            <a:r>
              <a:rPr lang="en-GB" sz="1400" dirty="0">
                <a:latin typeface="Courier New" panose="02070309020205020404" pitchFamily="49" charset="0"/>
                <a:cs typeface="Courier New" panose="02070309020205020404" pitchFamily="49" charset="0"/>
              </a:rPr>
              <a:t>[1125:1144,]</a:t>
            </a:r>
          </a:p>
          <a:p>
            <a:r>
              <a:rPr lang="en-GB" sz="1400" dirty="0">
                <a:latin typeface="Courier New" panose="02070309020205020404" pitchFamily="49" charset="0"/>
                <a:cs typeface="Courier New" panose="02070309020205020404" pitchFamily="49" charset="0"/>
              </a:rPr>
              <a:t>           text index sentiment valence weights</a:t>
            </a:r>
          </a:p>
          <a:p>
            <a:r>
              <a:rPr lang="en-GB" sz="1400" dirty="0">
                <a:latin typeface="Courier New" panose="02070309020205020404" pitchFamily="49" charset="0"/>
                <a:cs typeface="Courier New" panose="02070309020205020404" pitchFamily="49" charset="0"/>
              </a:rPr>
              <a:t> 1:          we  1125        NA    &lt;NA&gt;    1.00</a:t>
            </a:r>
          </a:p>
          <a:p>
            <a:r>
              <a:rPr lang="en-GB" sz="1400" dirty="0">
                <a:latin typeface="Courier New" panose="02070309020205020404" pitchFamily="49" charset="0"/>
                <a:cs typeface="Courier New" panose="02070309020205020404" pitchFamily="49" charset="0"/>
              </a:rPr>
              <a:t> 2:        will  1126        NA    &lt;NA&gt;    1.00</a:t>
            </a:r>
          </a:p>
          <a:p>
            <a:r>
              <a:rPr lang="en-GB" sz="1400" dirty="0">
                <a:latin typeface="Courier New" panose="02070309020205020404" pitchFamily="49" charset="0"/>
                <a:cs typeface="Courier New" panose="02070309020205020404" pitchFamily="49" charset="0"/>
              </a:rPr>
              <a:t> 3:          no  1127        NA       1   -1.00</a:t>
            </a:r>
          </a:p>
          <a:p>
            <a:r>
              <a:rPr lang="en-GB" sz="1400" dirty="0">
                <a:latin typeface="Courier New" panose="02070309020205020404" pitchFamily="49" charset="0"/>
                <a:cs typeface="Courier New" panose="02070309020205020404" pitchFamily="49" charset="0"/>
              </a:rPr>
              <a:t> 4:      longer  1128        NA    &lt;NA&gt;    1.00</a:t>
            </a:r>
          </a:p>
          <a:p>
            <a:r>
              <a:rPr lang="en-GB" sz="1400" dirty="0">
                <a:latin typeface="Courier New" panose="02070309020205020404" pitchFamily="49" charset="0"/>
                <a:cs typeface="Courier New" panose="02070309020205020404" pitchFamily="49" charset="0"/>
              </a:rPr>
              <a:t> 5:      accept  1129      1.00    &lt;NA&gt;    1.00</a:t>
            </a:r>
          </a:p>
          <a:p>
            <a:r>
              <a:rPr lang="en-GB" sz="1400" dirty="0">
                <a:latin typeface="Courier New" panose="02070309020205020404" pitchFamily="49" charset="0"/>
                <a:cs typeface="Courier New" panose="02070309020205020404" pitchFamily="49" charset="0"/>
              </a:rPr>
              <a:t> 6: politicians  1130        NA    &lt;NA&gt;    1.00</a:t>
            </a:r>
          </a:p>
          <a:p>
            <a:r>
              <a:rPr lang="en-GB" sz="1400" dirty="0">
                <a:latin typeface="Courier New" panose="02070309020205020404" pitchFamily="49" charset="0"/>
                <a:cs typeface="Courier New" panose="02070309020205020404" pitchFamily="49" charset="0"/>
              </a:rPr>
              <a:t> 7:         who  1131        NA    &lt;NA&gt;    1.00</a:t>
            </a:r>
          </a:p>
          <a:p>
            <a:r>
              <a:rPr lang="en-GB" sz="1400" dirty="0">
                <a:latin typeface="Courier New" panose="02070309020205020404" pitchFamily="49" charset="0"/>
                <a:cs typeface="Courier New" panose="02070309020205020404" pitchFamily="49" charset="0"/>
              </a:rPr>
              <a:t> 8:         are  1132        NA    &lt;NA&gt;    1.00</a:t>
            </a:r>
          </a:p>
          <a:p>
            <a:r>
              <a:rPr lang="en-GB" sz="1400" dirty="0">
                <a:latin typeface="Courier New" panose="02070309020205020404" pitchFamily="49" charset="0"/>
                <a:cs typeface="Courier New" panose="02070309020205020404" pitchFamily="49" charset="0"/>
              </a:rPr>
              <a:t> 9:         all  1133        NA    &lt;NA&gt;    1.00</a:t>
            </a:r>
          </a:p>
          <a:p>
            <a:r>
              <a:rPr lang="en-GB" sz="1400" dirty="0">
                <a:latin typeface="Courier New" panose="02070309020205020404" pitchFamily="49" charset="0"/>
                <a:cs typeface="Courier New" panose="02070309020205020404" pitchFamily="49" charset="0"/>
              </a:rPr>
              <a:t>10:        talk  1134      0.40    &lt;NA&gt;    1.00</a:t>
            </a:r>
          </a:p>
          <a:p>
            <a:r>
              <a:rPr lang="en-GB" sz="1400" dirty="0">
                <a:latin typeface="Courier New" panose="02070309020205020404" pitchFamily="49" charset="0"/>
                <a:cs typeface="Courier New" panose="02070309020205020404" pitchFamily="49" charset="0"/>
              </a:rPr>
              <a:t>11:         and  1135        NA    &lt;NA&gt;    1.00</a:t>
            </a:r>
          </a:p>
          <a:p>
            <a:r>
              <a:rPr lang="en-GB" sz="1400" dirty="0">
                <a:latin typeface="Courier New" panose="02070309020205020404" pitchFamily="49" charset="0"/>
                <a:cs typeface="Courier New" panose="02070309020205020404" pitchFamily="49" charset="0"/>
              </a:rPr>
              <a:t>12:          no  1136        NA       1   -1.00</a:t>
            </a:r>
          </a:p>
          <a:p>
            <a:r>
              <a:rPr lang="en-GB" sz="1400" dirty="0">
                <a:latin typeface="Courier New" panose="02070309020205020404" pitchFamily="49" charset="0"/>
                <a:cs typeface="Courier New" panose="02070309020205020404" pitchFamily="49" charset="0"/>
              </a:rPr>
              <a:t>13:      action  1137      0.25    &lt;NA&gt;    1.00</a:t>
            </a:r>
          </a:p>
          <a:p>
            <a:r>
              <a:rPr lang="en-GB" sz="1400" dirty="0">
                <a:latin typeface="Courier New" panose="02070309020205020404" pitchFamily="49" charset="0"/>
                <a:cs typeface="Courier New" panose="02070309020205020404" pitchFamily="49" charset="0"/>
              </a:rPr>
              <a:t>14:           –  1138        NA    &lt;NA&gt;    1.00</a:t>
            </a:r>
          </a:p>
          <a:p>
            <a:r>
              <a:rPr lang="en-GB" sz="1400" dirty="0">
                <a:latin typeface="Courier New" panose="02070309020205020404" pitchFamily="49" charset="0"/>
                <a:cs typeface="Courier New" panose="02070309020205020404" pitchFamily="49" charset="0"/>
              </a:rPr>
              <a:t>15:  constantly  1139        NA    &lt;NA&gt;    1.00</a:t>
            </a:r>
          </a:p>
          <a:p>
            <a:r>
              <a:rPr lang="en-GB" sz="1400" dirty="0">
                <a:latin typeface="Courier New" panose="02070309020205020404" pitchFamily="49" charset="0"/>
                <a:cs typeface="Courier New" panose="02070309020205020404" pitchFamily="49" charset="0"/>
              </a:rPr>
              <a:t>16: complaining  1140     -1.00    &lt;NA&gt;    1.00</a:t>
            </a:r>
          </a:p>
          <a:p>
            <a:r>
              <a:rPr lang="en-GB" sz="1400" dirty="0">
                <a:latin typeface="Courier New" panose="02070309020205020404" pitchFamily="49" charset="0"/>
                <a:cs typeface="Courier New" panose="02070309020205020404" pitchFamily="49" charset="0"/>
              </a:rPr>
              <a:t>17:         but  1141        NA       4    0.25</a:t>
            </a:r>
          </a:p>
          <a:p>
            <a:r>
              <a:rPr lang="en-GB" sz="1400" dirty="0">
                <a:latin typeface="Courier New" panose="02070309020205020404" pitchFamily="49" charset="0"/>
                <a:cs typeface="Courier New" panose="02070309020205020404" pitchFamily="49" charset="0"/>
              </a:rPr>
              <a:t>18:       never  1142        NA       1   -1.00</a:t>
            </a:r>
          </a:p>
          <a:p>
            <a:r>
              <a:rPr lang="en-GB" sz="1400" dirty="0">
                <a:latin typeface="Courier New" panose="02070309020205020404" pitchFamily="49" charset="0"/>
                <a:cs typeface="Courier New" panose="02070309020205020404" pitchFamily="49" charset="0"/>
              </a:rPr>
              <a:t>19:       doing  1143        NA    &lt;NA&gt;    1.00</a:t>
            </a:r>
          </a:p>
          <a:p>
            <a:r>
              <a:rPr lang="en-GB" sz="1400" dirty="0">
                <a:latin typeface="Courier New" panose="02070309020205020404" pitchFamily="49" charset="0"/>
                <a:cs typeface="Courier New" panose="02070309020205020404" pitchFamily="49" charset="0"/>
              </a:rPr>
              <a:t>20:    anything  1144        NA    &lt;NA&gt;    1.00</a:t>
            </a:r>
          </a:p>
        </p:txBody>
      </p:sp>
      <p:sp>
        <p:nvSpPr>
          <p:cNvPr id="12" name="TextBox 11">
            <a:extLst>
              <a:ext uri="{FF2B5EF4-FFF2-40B4-BE49-F238E27FC236}">
                <a16:creationId xmlns:a16="http://schemas.microsoft.com/office/drawing/2014/main" id="{39332412-CA7E-A946-91A5-67D369F80CC6}"/>
              </a:ext>
            </a:extLst>
          </p:cNvPr>
          <p:cNvSpPr txBox="1"/>
          <p:nvPr/>
        </p:nvSpPr>
        <p:spPr>
          <a:xfrm>
            <a:off x="595885" y="1327149"/>
            <a:ext cx="4373313" cy="4832092"/>
          </a:xfrm>
          <a:prstGeom prst="rect">
            <a:avLst/>
          </a:prstGeom>
          <a:noFill/>
        </p:spPr>
        <p:txBody>
          <a:bodyPr wrap="none" rtlCol="0">
            <a:spAutoFit/>
          </a:bodyPr>
          <a:lstStyle/>
          <a:p>
            <a:r>
              <a:rPr lang="en-GB" sz="1400" dirty="0">
                <a:latin typeface="Courier New" panose="02070309020205020404" pitchFamily="49" charset="0"/>
                <a:cs typeface="Courier New" panose="02070309020205020404" pitchFamily="49" charset="0"/>
              </a:rPr>
              <a:t>&gt; </a:t>
            </a:r>
            <a:r>
              <a:rPr lang="en-GB" sz="1400" dirty="0" err="1">
                <a:latin typeface="Courier New" panose="02070309020205020404" pitchFamily="49" charset="0"/>
                <a:cs typeface="Courier New" panose="02070309020205020404" pitchFamily="49" charset="0"/>
              </a:rPr>
              <a:t>text.table</a:t>
            </a:r>
            <a:r>
              <a:rPr lang="en-GB" sz="1400" dirty="0">
                <a:latin typeface="Courier New" panose="02070309020205020404" pitchFamily="49" charset="0"/>
                <a:cs typeface="Courier New" panose="02070309020205020404" pitchFamily="49" charset="0"/>
              </a:rPr>
              <a:t>[1125:1144,]</a:t>
            </a:r>
          </a:p>
          <a:p>
            <a:r>
              <a:rPr lang="en-GB" sz="1400" dirty="0">
                <a:latin typeface="Courier New" panose="02070309020205020404" pitchFamily="49" charset="0"/>
                <a:cs typeface="Courier New" panose="02070309020205020404" pitchFamily="49" charset="0"/>
              </a:rPr>
              <a:t>           text index sentiment valence</a:t>
            </a:r>
          </a:p>
          <a:p>
            <a:r>
              <a:rPr lang="en-GB" sz="1400" dirty="0">
                <a:latin typeface="Courier New" panose="02070309020205020404" pitchFamily="49" charset="0"/>
                <a:cs typeface="Courier New" panose="02070309020205020404" pitchFamily="49" charset="0"/>
              </a:rPr>
              <a:t> 1:          we  1125        NA    &lt;NA&gt;</a:t>
            </a:r>
          </a:p>
          <a:p>
            <a:r>
              <a:rPr lang="en-GB" sz="1400" dirty="0">
                <a:latin typeface="Courier New" panose="02070309020205020404" pitchFamily="49" charset="0"/>
                <a:cs typeface="Courier New" panose="02070309020205020404" pitchFamily="49" charset="0"/>
              </a:rPr>
              <a:t> 2:        will  1126        NA    &lt;NA&gt;</a:t>
            </a:r>
          </a:p>
          <a:p>
            <a:r>
              <a:rPr lang="en-GB" sz="1400" dirty="0">
                <a:latin typeface="Courier New" panose="02070309020205020404" pitchFamily="49" charset="0"/>
                <a:cs typeface="Courier New" panose="02070309020205020404" pitchFamily="49" charset="0"/>
              </a:rPr>
              <a:t> 3:          no  1127        NA       1</a:t>
            </a:r>
          </a:p>
          <a:p>
            <a:r>
              <a:rPr lang="en-GB" sz="1400" dirty="0">
                <a:latin typeface="Courier New" panose="02070309020205020404" pitchFamily="49" charset="0"/>
                <a:cs typeface="Courier New" panose="02070309020205020404" pitchFamily="49" charset="0"/>
              </a:rPr>
              <a:t> 4:      longer  1128        NA    &lt;NA&gt;</a:t>
            </a:r>
          </a:p>
          <a:p>
            <a:r>
              <a:rPr lang="en-GB" sz="1400" dirty="0">
                <a:latin typeface="Courier New" panose="02070309020205020404" pitchFamily="49" charset="0"/>
                <a:cs typeface="Courier New" panose="02070309020205020404" pitchFamily="49" charset="0"/>
              </a:rPr>
              <a:t> 5:      accept  1129      1.00    &lt;NA&gt;</a:t>
            </a:r>
          </a:p>
          <a:p>
            <a:r>
              <a:rPr lang="en-GB" sz="1400" dirty="0">
                <a:latin typeface="Courier New" panose="02070309020205020404" pitchFamily="49" charset="0"/>
                <a:cs typeface="Courier New" panose="02070309020205020404" pitchFamily="49" charset="0"/>
              </a:rPr>
              <a:t> 6: politicians  1130        NA    &lt;NA&gt;</a:t>
            </a:r>
          </a:p>
          <a:p>
            <a:r>
              <a:rPr lang="en-GB" sz="1400" dirty="0">
                <a:latin typeface="Courier New" panose="02070309020205020404" pitchFamily="49" charset="0"/>
                <a:cs typeface="Courier New" panose="02070309020205020404" pitchFamily="49" charset="0"/>
              </a:rPr>
              <a:t> 7:         who  1131        NA    &lt;NA&gt;</a:t>
            </a:r>
          </a:p>
          <a:p>
            <a:r>
              <a:rPr lang="en-GB" sz="1400" dirty="0">
                <a:latin typeface="Courier New" panose="02070309020205020404" pitchFamily="49" charset="0"/>
                <a:cs typeface="Courier New" panose="02070309020205020404" pitchFamily="49" charset="0"/>
              </a:rPr>
              <a:t> 8:         are  1132        NA    &lt;NA&gt;</a:t>
            </a:r>
          </a:p>
          <a:p>
            <a:r>
              <a:rPr lang="en-GB" sz="1400" dirty="0">
                <a:latin typeface="Courier New" panose="02070309020205020404" pitchFamily="49" charset="0"/>
                <a:cs typeface="Courier New" panose="02070309020205020404" pitchFamily="49" charset="0"/>
              </a:rPr>
              <a:t> 9:         all  1133        NA    &lt;NA&gt;</a:t>
            </a:r>
          </a:p>
          <a:p>
            <a:r>
              <a:rPr lang="en-GB" sz="1400" dirty="0">
                <a:latin typeface="Courier New" panose="02070309020205020404" pitchFamily="49" charset="0"/>
                <a:cs typeface="Courier New" panose="02070309020205020404" pitchFamily="49" charset="0"/>
              </a:rPr>
              <a:t>10:        talk  1134      0.40    &lt;NA&gt;</a:t>
            </a:r>
          </a:p>
          <a:p>
            <a:r>
              <a:rPr lang="en-GB" sz="1400" dirty="0">
                <a:latin typeface="Courier New" panose="02070309020205020404" pitchFamily="49" charset="0"/>
                <a:cs typeface="Courier New" panose="02070309020205020404" pitchFamily="49" charset="0"/>
              </a:rPr>
              <a:t>11:         and  1135        NA    &lt;NA&gt;</a:t>
            </a:r>
          </a:p>
          <a:p>
            <a:r>
              <a:rPr lang="en-GB" sz="1400" dirty="0">
                <a:latin typeface="Courier New" panose="02070309020205020404" pitchFamily="49" charset="0"/>
                <a:cs typeface="Courier New" panose="02070309020205020404" pitchFamily="49" charset="0"/>
              </a:rPr>
              <a:t>12:          no  1136        NA       1</a:t>
            </a:r>
          </a:p>
          <a:p>
            <a:r>
              <a:rPr lang="en-GB" sz="1400" dirty="0">
                <a:latin typeface="Courier New" panose="02070309020205020404" pitchFamily="49" charset="0"/>
                <a:cs typeface="Courier New" panose="02070309020205020404" pitchFamily="49" charset="0"/>
              </a:rPr>
              <a:t>13:      action  1137      0.25    &lt;NA&gt;</a:t>
            </a:r>
          </a:p>
          <a:p>
            <a:r>
              <a:rPr lang="en-GB" sz="1400" dirty="0">
                <a:latin typeface="Courier New" panose="02070309020205020404" pitchFamily="49" charset="0"/>
                <a:cs typeface="Courier New" panose="02070309020205020404" pitchFamily="49" charset="0"/>
              </a:rPr>
              <a:t>14:           –  1138        NA    &lt;NA&gt;</a:t>
            </a:r>
          </a:p>
          <a:p>
            <a:r>
              <a:rPr lang="en-GB" sz="1400" dirty="0">
                <a:latin typeface="Courier New" panose="02070309020205020404" pitchFamily="49" charset="0"/>
                <a:cs typeface="Courier New" panose="02070309020205020404" pitchFamily="49" charset="0"/>
              </a:rPr>
              <a:t>15:  constantly  1139        NA    &lt;NA&gt;</a:t>
            </a:r>
          </a:p>
          <a:p>
            <a:r>
              <a:rPr lang="en-GB" sz="1400" dirty="0">
                <a:latin typeface="Courier New" panose="02070309020205020404" pitchFamily="49" charset="0"/>
                <a:cs typeface="Courier New" panose="02070309020205020404" pitchFamily="49" charset="0"/>
              </a:rPr>
              <a:t>16: complaining  1140     -1.00    &lt;NA&gt;</a:t>
            </a:r>
          </a:p>
          <a:p>
            <a:r>
              <a:rPr lang="en-GB" sz="1400" dirty="0">
                <a:latin typeface="Courier New" panose="02070309020205020404" pitchFamily="49" charset="0"/>
                <a:cs typeface="Courier New" panose="02070309020205020404" pitchFamily="49" charset="0"/>
              </a:rPr>
              <a:t>17:         but  1141        NA       4</a:t>
            </a:r>
          </a:p>
          <a:p>
            <a:r>
              <a:rPr lang="en-GB" sz="1400" dirty="0">
                <a:latin typeface="Courier New" panose="02070309020205020404" pitchFamily="49" charset="0"/>
                <a:cs typeface="Courier New" panose="02070309020205020404" pitchFamily="49" charset="0"/>
              </a:rPr>
              <a:t>18:       never  1142        NA       1</a:t>
            </a:r>
          </a:p>
          <a:p>
            <a:r>
              <a:rPr lang="en-GB" sz="1400" dirty="0">
                <a:latin typeface="Courier New" panose="02070309020205020404" pitchFamily="49" charset="0"/>
                <a:cs typeface="Courier New" panose="02070309020205020404" pitchFamily="49" charset="0"/>
              </a:rPr>
              <a:t>19:       doing  1143        NA    &lt;NA&gt;</a:t>
            </a:r>
          </a:p>
          <a:p>
            <a:r>
              <a:rPr lang="en-GB" sz="1400" dirty="0">
                <a:latin typeface="Courier New" panose="02070309020205020404" pitchFamily="49" charset="0"/>
                <a:cs typeface="Courier New" panose="02070309020205020404" pitchFamily="49" charset="0"/>
              </a:rPr>
              <a:t>20:    anything  1144        NA    &lt;NA&gt;</a:t>
            </a:r>
          </a:p>
        </p:txBody>
      </p:sp>
    </p:spTree>
    <p:extLst>
      <p:ext uri="{BB962C8B-B14F-4D97-AF65-F5344CB8AC3E}">
        <p14:creationId xmlns:p14="http://schemas.microsoft.com/office/powerpoint/2010/main" val="364087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1178832" y="642295"/>
            <a:ext cx="10515600" cy="464684"/>
          </a:xfrm>
        </p:spPr>
        <p:txBody>
          <a:bodyPr>
            <a:normAutofit lnSpcReduction="10000"/>
          </a:bodyPr>
          <a:lstStyle/>
          <a:p>
            <a:pPr marL="0" indent="0">
              <a:buNone/>
            </a:pPr>
            <a:r>
              <a:rPr lang="en-GB" dirty="0">
                <a:latin typeface="Optima" panose="02000503060000020004" pitchFamily="2" charset="0"/>
              </a:rPr>
              <a:t>2.3. Build context</a:t>
            </a:r>
          </a:p>
        </p:txBody>
      </p:sp>
      <p:sp>
        <p:nvSpPr>
          <p:cNvPr id="14" name="TextBox 13">
            <a:extLst>
              <a:ext uri="{FF2B5EF4-FFF2-40B4-BE49-F238E27FC236}">
                <a16:creationId xmlns:a16="http://schemas.microsoft.com/office/drawing/2014/main" id="{82D888B9-64AB-9049-8032-50C8F21E637A}"/>
              </a:ext>
            </a:extLst>
          </p:cNvPr>
          <p:cNvSpPr txBox="1"/>
          <p:nvPr/>
        </p:nvSpPr>
        <p:spPr>
          <a:xfrm>
            <a:off x="1007650" y="1415380"/>
            <a:ext cx="5232523" cy="4832092"/>
          </a:xfrm>
          <a:prstGeom prst="rect">
            <a:avLst/>
          </a:prstGeom>
          <a:noFill/>
        </p:spPr>
        <p:txBody>
          <a:bodyPr wrap="none" rtlCol="0">
            <a:spAutoFit/>
          </a:bodyPr>
          <a:lstStyle/>
          <a:p>
            <a:r>
              <a:rPr lang="en-GB" sz="1400" dirty="0">
                <a:latin typeface="Courier New" panose="02070309020205020404" pitchFamily="49" charset="0"/>
                <a:cs typeface="Courier New" panose="02070309020205020404" pitchFamily="49" charset="0"/>
              </a:rPr>
              <a:t>&gt; </a:t>
            </a:r>
            <a:r>
              <a:rPr lang="en-GB" sz="1400" dirty="0" err="1">
                <a:latin typeface="Courier New" panose="02070309020205020404" pitchFamily="49" charset="0"/>
                <a:cs typeface="Courier New" panose="02070309020205020404" pitchFamily="49" charset="0"/>
              </a:rPr>
              <a:t>text.table</a:t>
            </a:r>
            <a:r>
              <a:rPr lang="en-GB" sz="1400" dirty="0">
                <a:latin typeface="Courier New" panose="02070309020205020404" pitchFamily="49" charset="0"/>
                <a:cs typeface="Courier New" panose="02070309020205020404" pitchFamily="49" charset="0"/>
              </a:rPr>
              <a:t>[1125:1144,]</a:t>
            </a:r>
          </a:p>
          <a:p>
            <a:r>
              <a:rPr lang="en-GB" sz="1400" dirty="0">
                <a:latin typeface="Courier New" panose="02070309020205020404" pitchFamily="49" charset="0"/>
                <a:cs typeface="Courier New" panose="02070309020205020404" pitchFamily="49" charset="0"/>
              </a:rPr>
              <a:t>           text index sentiment valence weights</a:t>
            </a:r>
          </a:p>
          <a:p>
            <a:r>
              <a:rPr lang="en-GB" sz="1400" dirty="0">
                <a:latin typeface="Courier New" panose="02070309020205020404" pitchFamily="49" charset="0"/>
                <a:cs typeface="Courier New" panose="02070309020205020404" pitchFamily="49" charset="0"/>
              </a:rPr>
              <a:t> 1:          we  1125        NA    &lt;NA&gt;    1.00</a:t>
            </a:r>
          </a:p>
          <a:p>
            <a:r>
              <a:rPr lang="en-GB" sz="1400" dirty="0">
                <a:latin typeface="Courier New" panose="02070309020205020404" pitchFamily="49" charset="0"/>
                <a:cs typeface="Courier New" panose="02070309020205020404" pitchFamily="49" charset="0"/>
              </a:rPr>
              <a:t> 2:        will  1126        NA    &lt;NA&gt;    1.00</a:t>
            </a:r>
          </a:p>
          <a:p>
            <a:r>
              <a:rPr lang="en-GB" sz="1400" dirty="0">
                <a:latin typeface="Courier New" panose="02070309020205020404" pitchFamily="49" charset="0"/>
                <a:cs typeface="Courier New" panose="02070309020205020404" pitchFamily="49" charset="0"/>
              </a:rPr>
              <a:t> 3:          no  1127        NA       1   -1.00</a:t>
            </a:r>
          </a:p>
          <a:p>
            <a:r>
              <a:rPr lang="en-GB" sz="1400" dirty="0">
                <a:latin typeface="Courier New" panose="02070309020205020404" pitchFamily="49" charset="0"/>
                <a:cs typeface="Courier New" panose="02070309020205020404" pitchFamily="49" charset="0"/>
              </a:rPr>
              <a:t> 4:      longer  1128        NA    &lt;NA&gt;    1.00</a:t>
            </a:r>
          </a:p>
          <a:p>
            <a:r>
              <a:rPr lang="en-GB" sz="1400" dirty="0">
                <a:latin typeface="Courier New" panose="02070309020205020404" pitchFamily="49" charset="0"/>
                <a:cs typeface="Courier New" panose="02070309020205020404" pitchFamily="49" charset="0"/>
              </a:rPr>
              <a:t> 5:      accept  1129      1.00    &lt;NA&gt;    1.00</a:t>
            </a:r>
          </a:p>
          <a:p>
            <a:r>
              <a:rPr lang="en-GB" sz="1400" dirty="0">
                <a:latin typeface="Courier New" panose="02070309020205020404" pitchFamily="49" charset="0"/>
                <a:cs typeface="Courier New" panose="02070309020205020404" pitchFamily="49" charset="0"/>
              </a:rPr>
              <a:t> 6: politicians  1130        NA    &lt;NA&gt;    1.00</a:t>
            </a:r>
          </a:p>
          <a:p>
            <a:r>
              <a:rPr lang="en-GB" sz="1400" dirty="0">
                <a:latin typeface="Courier New" panose="02070309020205020404" pitchFamily="49" charset="0"/>
                <a:cs typeface="Courier New" panose="02070309020205020404" pitchFamily="49" charset="0"/>
              </a:rPr>
              <a:t> 7:         who  1131        NA    &lt;NA&gt;    1.00</a:t>
            </a:r>
          </a:p>
          <a:p>
            <a:r>
              <a:rPr lang="en-GB" sz="1400" dirty="0">
                <a:latin typeface="Courier New" panose="02070309020205020404" pitchFamily="49" charset="0"/>
                <a:cs typeface="Courier New" panose="02070309020205020404" pitchFamily="49" charset="0"/>
              </a:rPr>
              <a:t> 8:         are  1132        NA    &lt;NA&gt;    1.00</a:t>
            </a:r>
          </a:p>
          <a:p>
            <a:r>
              <a:rPr lang="en-GB" sz="1400" dirty="0">
                <a:latin typeface="Courier New" panose="02070309020205020404" pitchFamily="49" charset="0"/>
                <a:cs typeface="Courier New" panose="02070309020205020404" pitchFamily="49" charset="0"/>
              </a:rPr>
              <a:t> 9:         all  1133        NA    &lt;NA&gt;    1.00</a:t>
            </a:r>
          </a:p>
          <a:p>
            <a:r>
              <a:rPr lang="en-GB" sz="1400" dirty="0">
                <a:latin typeface="Courier New" panose="02070309020205020404" pitchFamily="49" charset="0"/>
                <a:cs typeface="Courier New" panose="02070309020205020404" pitchFamily="49" charset="0"/>
              </a:rPr>
              <a:t>10:        talk  1134      0.40    &lt;NA&gt;    1.00</a:t>
            </a:r>
          </a:p>
          <a:p>
            <a:r>
              <a:rPr lang="en-GB" sz="1400" dirty="0">
                <a:latin typeface="Courier New" panose="02070309020205020404" pitchFamily="49" charset="0"/>
                <a:cs typeface="Courier New" panose="02070309020205020404" pitchFamily="49" charset="0"/>
              </a:rPr>
              <a:t>11:         and  1135        NA    &lt;NA&gt;    1.00</a:t>
            </a:r>
          </a:p>
          <a:p>
            <a:r>
              <a:rPr lang="en-GB" sz="1400" dirty="0">
                <a:latin typeface="Courier New" panose="02070309020205020404" pitchFamily="49" charset="0"/>
                <a:cs typeface="Courier New" panose="02070309020205020404" pitchFamily="49" charset="0"/>
              </a:rPr>
              <a:t>12:          no  1136        NA       1   -1.00</a:t>
            </a:r>
          </a:p>
          <a:p>
            <a:r>
              <a:rPr lang="en-GB" sz="1400" dirty="0">
                <a:latin typeface="Courier New" panose="02070309020205020404" pitchFamily="49" charset="0"/>
                <a:cs typeface="Courier New" panose="02070309020205020404" pitchFamily="49" charset="0"/>
              </a:rPr>
              <a:t>13:      action  1137      0.25    &lt;NA&gt;    1.00</a:t>
            </a:r>
          </a:p>
          <a:p>
            <a:r>
              <a:rPr lang="en-GB" sz="1400" dirty="0">
                <a:latin typeface="Courier New" panose="02070309020205020404" pitchFamily="49" charset="0"/>
                <a:cs typeface="Courier New" panose="02070309020205020404" pitchFamily="49" charset="0"/>
              </a:rPr>
              <a:t>14:           –  1138        NA    &lt;NA&gt;    1.00</a:t>
            </a:r>
          </a:p>
          <a:p>
            <a:r>
              <a:rPr lang="en-GB" sz="1400" dirty="0">
                <a:latin typeface="Courier New" panose="02070309020205020404" pitchFamily="49" charset="0"/>
                <a:cs typeface="Courier New" panose="02070309020205020404" pitchFamily="49" charset="0"/>
              </a:rPr>
              <a:t>15:  constantly  1139        NA    &lt;NA&gt;    1.00</a:t>
            </a:r>
          </a:p>
          <a:p>
            <a:r>
              <a:rPr lang="en-GB" sz="1400" dirty="0">
                <a:latin typeface="Courier New" panose="02070309020205020404" pitchFamily="49" charset="0"/>
                <a:cs typeface="Courier New" panose="02070309020205020404" pitchFamily="49" charset="0"/>
              </a:rPr>
              <a:t>16: complaining  1140     -1.00    &lt;NA&gt;    1.00</a:t>
            </a:r>
          </a:p>
          <a:p>
            <a:r>
              <a:rPr lang="en-GB" sz="1400" dirty="0">
                <a:latin typeface="Courier New" panose="02070309020205020404" pitchFamily="49" charset="0"/>
                <a:cs typeface="Courier New" panose="02070309020205020404" pitchFamily="49" charset="0"/>
              </a:rPr>
              <a:t>17:         but  1141        NA       4    0.25</a:t>
            </a:r>
          </a:p>
          <a:p>
            <a:r>
              <a:rPr lang="en-GB" sz="1400" dirty="0">
                <a:latin typeface="Courier New" panose="02070309020205020404" pitchFamily="49" charset="0"/>
                <a:cs typeface="Courier New" panose="02070309020205020404" pitchFamily="49" charset="0"/>
              </a:rPr>
              <a:t>18:       never  1142        NA       1   -1.00</a:t>
            </a:r>
          </a:p>
          <a:p>
            <a:r>
              <a:rPr lang="en-GB" sz="1400" dirty="0">
                <a:latin typeface="Courier New" panose="02070309020205020404" pitchFamily="49" charset="0"/>
                <a:cs typeface="Courier New" panose="02070309020205020404" pitchFamily="49" charset="0"/>
              </a:rPr>
              <a:t>19:       doing  1143        NA    &lt;NA&gt;    1.00</a:t>
            </a:r>
          </a:p>
          <a:p>
            <a:r>
              <a:rPr lang="en-GB" sz="1400" dirty="0">
                <a:latin typeface="Courier New" panose="02070309020205020404" pitchFamily="49" charset="0"/>
                <a:cs typeface="Courier New" panose="02070309020205020404" pitchFamily="49" charset="0"/>
              </a:rPr>
              <a:t>20:    anything  1144        NA    &lt;NA&gt;    1.00</a:t>
            </a:r>
          </a:p>
        </p:txBody>
      </p:sp>
      <p:sp>
        <p:nvSpPr>
          <p:cNvPr id="2" name="Rectangle 1">
            <a:extLst>
              <a:ext uri="{FF2B5EF4-FFF2-40B4-BE49-F238E27FC236}">
                <a16:creationId xmlns:a16="http://schemas.microsoft.com/office/drawing/2014/main" id="{20697EDE-4CAF-3940-B5B4-1BDD9081EF9D}"/>
              </a:ext>
            </a:extLst>
          </p:cNvPr>
          <p:cNvSpPr/>
          <p:nvPr/>
        </p:nvSpPr>
        <p:spPr>
          <a:xfrm>
            <a:off x="866273" y="2743201"/>
            <a:ext cx="5446295" cy="2085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4234030-7194-EE43-B1A0-037882C2746D}"/>
              </a:ext>
            </a:extLst>
          </p:cNvPr>
          <p:cNvSpPr/>
          <p:nvPr/>
        </p:nvSpPr>
        <p:spPr>
          <a:xfrm>
            <a:off x="866273" y="3810000"/>
            <a:ext cx="5446295" cy="2005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CAE2A7C-ED03-B941-84F1-12D66E08E359}"/>
              </a:ext>
            </a:extLst>
          </p:cNvPr>
          <p:cNvSpPr/>
          <p:nvPr/>
        </p:nvSpPr>
        <p:spPr>
          <a:xfrm>
            <a:off x="866272" y="4427622"/>
            <a:ext cx="5446295" cy="22459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42E0FCF-5364-2647-B6CA-605CBCAB1993}"/>
              </a:ext>
            </a:extLst>
          </p:cNvPr>
          <p:cNvSpPr/>
          <p:nvPr/>
        </p:nvSpPr>
        <p:spPr>
          <a:xfrm>
            <a:off x="866272" y="5069308"/>
            <a:ext cx="5446295" cy="2326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1B6ECA5-1B4B-744E-956B-88511B6547A9}"/>
              </a:ext>
            </a:extLst>
          </p:cNvPr>
          <p:cNvSpPr/>
          <p:nvPr/>
        </p:nvSpPr>
        <p:spPr>
          <a:xfrm>
            <a:off x="866272" y="2326104"/>
            <a:ext cx="5446295" cy="1066799"/>
          </a:xfrm>
          <a:prstGeom prst="rect">
            <a:avLst/>
          </a:prstGeom>
          <a:solidFill>
            <a:schemeClr val="accent2">
              <a:alpha val="42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1A4C7605-33D1-0A41-9307-23B28C3E1C0B}"/>
              </a:ext>
            </a:extLst>
          </p:cNvPr>
          <p:cNvSpPr/>
          <p:nvPr/>
        </p:nvSpPr>
        <p:spPr>
          <a:xfrm>
            <a:off x="866271" y="4002509"/>
            <a:ext cx="5446295" cy="1066799"/>
          </a:xfrm>
          <a:prstGeom prst="rect">
            <a:avLst/>
          </a:prstGeom>
          <a:solidFill>
            <a:schemeClr val="accent2">
              <a:alpha val="42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1C659CC5-386B-B346-B307-17667FE7285B}"/>
              </a:ext>
            </a:extLst>
          </p:cNvPr>
          <p:cNvSpPr txBox="1"/>
          <p:nvPr/>
        </p:nvSpPr>
        <p:spPr>
          <a:xfrm>
            <a:off x="6453943" y="1652335"/>
            <a:ext cx="5232523" cy="3539430"/>
          </a:xfrm>
          <a:prstGeom prst="rect">
            <a:avLst/>
          </a:prstGeom>
          <a:noFill/>
        </p:spPr>
        <p:txBody>
          <a:bodyPr wrap="none" rtlCol="0">
            <a:spAutoFit/>
          </a:bodyPr>
          <a:lstStyle/>
          <a:p>
            <a:r>
              <a:rPr lang="en-GB" sz="1400" dirty="0">
                <a:latin typeface="Courier New" panose="02070309020205020404" pitchFamily="49" charset="0"/>
                <a:cs typeface="Courier New" panose="02070309020205020404" pitchFamily="49" charset="0"/>
              </a:rPr>
              <a:t>           text index sentiment valence weights</a:t>
            </a:r>
          </a:p>
          <a:p>
            <a:endParaRPr lang="en-GB" sz="1400" dirty="0">
              <a:latin typeface="Courier New" panose="02070309020205020404" pitchFamily="49" charset="0"/>
              <a:cs typeface="Courier New" panose="02070309020205020404" pitchFamily="49" charset="0"/>
            </a:endParaRPr>
          </a:p>
          <a:p>
            <a:endParaRPr lang="en-GB"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 3:          no  1127        NA       1   -1.00</a:t>
            </a:r>
          </a:p>
          <a:p>
            <a:r>
              <a:rPr lang="en-GB" sz="1400" dirty="0">
                <a:latin typeface="Courier New" panose="02070309020205020404" pitchFamily="49" charset="0"/>
                <a:cs typeface="Courier New" panose="02070309020205020404" pitchFamily="49" charset="0"/>
              </a:rPr>
              <a:t> 4:      longer  1128        NA    &lt;NA&gt;    1.00</a:t>
            </a:r>
          </a:p>
          <a:p>
            <a:r>
              <a:rPr lang="en-GB" sz="1400" dirty="0">
                <a:latin typeface="Courier New" panose="02070309020205020404" pitchFamily="49" charset="0"/>
                <a:cs typeface="Courier New" panose="02070309020205020404" pitchFamily="49" charset="0"/>
              </a:rPr>
              <a:t> 5:      accept  1129      </a:t>
            </a:r>
            <a:r>
              <a:rPr lang="en-GB" sz="1400" dirty="0">
                <a:solidFill>
                  <a:srgbClr val="FF0000"/>
                </a:solidFill>
                <a:latin typeface="Courier New" panose="02070309020205020404" pitchFamily="49" charset="0"/>
                <a:cs typeface="Courier New" panose="02070309020205020404" pitchFamily="49" charset="0"/>
              </a:rPr>
              <a:t>1.00    </a:t>
            </a:r>
            <a:r>
              <a:rPr lang="en-GB" sz="1400" dirty="0">
                <a:latin typeface="Courier New" panose="02070309020205020404" pitchFamily="49" charset="0"/>
                <a:cs typeface="Courier New" panose="02070309020205020404" pitchFamily="49" charset="0"/>
              </a:rPr>
              <a:t>&lt;NA&gt;</a:t>
            </a:r>
            <a:r>
              <a:rPr lang="en-GB" sz="1400" dirty="0">
                <a:solidFill>
                  <a:srgbClr val="FF0000"/>
                </a:solidFill>
                <a:latin typeface="Courier New" panose="02070309020205020404" pitchFamily="49" charset="0"/>
                <a:cs typeface="Courier New" panose="02070309020205020404" pitchFamily="49" charset="0"/>
              </a:rPr>
              <a:t>    1.00</a:t>
            </a:r>
          </a:p>
          <a:p>
            <a:r>
              <a:rPr lang="en-GB" sz="1400" dirty="0">
                <a:latin typeface="Courier New" panose="02070309020205020404" pitchFamily="49" charset="0"/>
                <a:cs typeface="Courier New" panose="02070309020205020404" pitchFamily="49" charset="0"/>
              </a:rPr>
              <a:t> 6: politicians  1130        NA    &lt;NA&gt;    1.00</a:t>
            </a:r>
          </a:p>
          <a:p>
            <a:r>
              <a:rPr lang="en-GB" sz="1400" dirty="0">
                <a:latin typeface="Courier New" panose="02070309020205020404" pitchFamily="49" charset="0"/>
                <a:cs typeface="Courier New" panose="02070309020205020404" pitchFamily="49" charset="0"/>
              </a:rPr>
              <a:t> 7:         who  1131        NA    &lt;NA&gt;    1.00</a:t>
            </a:r>
          </a:p>
          <a:p>
            <a:endParaRPr lang="en-GB" sz="1400" dirty="0">
              <a:latin typeface="Courier New" panose="02070309020205020404" pitchFamily="49" charset="0"/>
              <a:cs typeface="Courier New" panose="02070309020205020404" pitchFamily="49" charset="0"/>
            </a:endParaRPr>
          </a:p>
          <a:p>
            <a:endParaRPr lang="en-GB" sz="1400" dirty="0">
              <a:latin typeface="Courier New" panose="02070309020205020404" pitchFamily="49" charset="0"/>
              <a:cs typeface="Courier New" panose="02070309020205020404" pitchFamily="49" charset="0"/>
            </a:endParaRPr>
          </a:p>
          <a:p>
            <a:endParaRPr lang="en-GB"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11:         and  1135        NA    &lt;NA&gt;    1.00</a:t>
            </a:r>
          </a:p>
          <a:p>
            <a:r>
              <a:rPr lang="en-GB" sz="1400" dirty="0">
                <a:latin typeface="Courier New" panose="02070309020205020404" pitchFamily="49" charset="0"/>
                <a:cs typeface="Courier New" panose="02070309020205020404" pitchFamily="49" charset="0"/>
              </a:rPr>
              <a:t>12:          no  1136        NA       1   -1.00</a:t>
            </a:r>
          </a:p>
          <a:p>
            <a:r>
              <a:rPr lang="en-GB" sz="1400" dirty="0">
                <a:latin typeface="Courier New" panose="02070309020205020404" pitchFamily="49" charset="0"/>
                <a:cs typeface="Courier New" panose="02070309020205020404" pitchFamily="49" charset="0"/>
              </a:rPr>
              <a:t>13:      action  1137      </a:t>
            </a:r>
            <a:r>
              <a:rPr lang="en-GB" sz="1400" dirty="0">
                <a:solidFill>
                  <a:srgbClr val="FF0000"/>
                </a:solidFill>
                <a:latin typeface="Courier New" panose="02070309020205020404" pitchFamily="49" charset="0"/>
                <a:cs typeface="Courier New" panose="02070309020205020404" pitchFamily="49" charset="0"/>
              </a:rPr>
              <a:t>0.25</a:t>
            </a:r>
            <a:r>
              <a:rPr lang="en-GB" sz="1400" dirty="0">
                <a:latin typeface="Courier New" panose="02070309020205020404" pitchFamily="49" charset="0"/>
                <a:cs typeface="Courier New" panose="02070309020205020404" pitchFamily="49" charset="0"/>
              </a:rPr>
              <a:t>    &lt;NA&gt;    </a:t>
            </a:r>
            <a:r>
              <a:rPr lang="en-GB" sz="1400" dirty="0">
                <a:solidFill>
                  <a:srgbClr val="FF0000"/>
                </a:solidFill>
                <a:latin typeface="Courier New" panose="02070309020205020404" pitchFamily="49" charset="0"/>
                <a:cs typeface="Courier New" panose="02070309020205020404" pitchFamily="49" charset="0"/>
              </a:rPr>
              <a:t>0.25</a:t>
            </a:r>
          </a:p>
          <a:p>
            <a:r>
              <a:rPr lang="en-GB" sz="1400" dirty="0">
                <a:latin typeface="Courier New" panose="02070309020205020404" pitchFamily="49" charset="0"/>
                <a:cs typeface="Courier New" panose="02070309020205020404" pitchFamily="49" charset="0"/>
              </a:rPr>
              <a:t>14:           –  1138        NA    &lt;NA&gt;    1.00</a:t>
            </a:r>
          </a:p>
          <a:p>
            <a:r>
              <a:rPr lang="en-GB" sz="1400" dirty="0">
                <a:latin typeface="Courier New" panose="02070309020205020404" pitchFamily="49" charset="0"/>
                <a:cs typeface="Courier New" panose="02070309020205020404" pitchFamily="49" charset="0"/>
              </a:rPr>
              <a:t>15:  constantly  1139        NA    &lt;NA&gt;    1.00</a:t>
            </a:r>
          </a:p>
        </p:txBody>
      </p:sp>
    </p:spTree>
    <p:extLst>
      <p:ext uri="{BB962C8B-B14F-4D97-AF65-F5344CB8AC3E}">
        <p14:creationId xmlns:p14="http://schemas.microsoft.com/office/powerpoint/2010/main" val="146618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3" grpId="0" animBg="1"/>
      <p:bldP spid="18"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1178832" y="642295"/>
            <a:ext cx="10515600" cy="464684"/>
          </a:xfrm>
        </p:spPr>
        <p:txBody>
          <a:bodyPr>
            <a:normAutofit lnSpcReduction="10000"/>
          </a:bodyPr>
          <a:lstStyle/>
          <a:p>
            <a:pPr marL="0" indent="0">
              <a:buNone/>
            </a:pPr>
            <a:r>
              <a:rPr lang="en-GB" dirty="0">
                <a:latin typeface="Optima" panose="02000503060000020004" pitchFamily="2" charset="0"/>
              </a:rPr>
              <a:t>2.3. Calculate modified sentiment</a:t>
            </a:r>
          </a:p>
        </p:txBody>
      </p:sp>
      <p:sp>
        <p:nvSpPr>
          <p:cNvPr id="7" name="Rectangle 6">
            <a:extLst>
              <a:ext uri="{FF2B5EF4-FFF2-40B4-BE49-F238E27FC236}">
                <a16:creationId xmlns:a16="http://schemas.microsoft.com/office/drawing/2014/main" id="{24234030-7194-EE43-B1A0-037882C2746D}"/>
              </a:ext>
            </a:extLst>
          </p:cNvPr>
          <p:cNvSpPr/>
          <p:nvPr/>
        </p:nvSpPr>
        <p:spPr>
          <a:xfrm>
            <a:off x="5590205" y="4050632"/>
            <a:ext cx="962526" cy="120315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1B6ECA5-1B4B-744E-956B-88511B6547A9}"/>
              </a:ext>
            </a:extLst>
          </p:cNvPr>
          <p:cNvSpPr/>
          <p:nvPr/>
        </p:nvSpPr>
        <p:spPr>
          <a:xfrm>
            <a:off x="1161521" y="2426370"/>
            <a:ext cx="5446295" cy="1066799"/>
          </a:xfrm>
          <a:prstGeom prst="rect">
            <a:avLst/>
          </a:prstGeom>
          <a:solidFill>
            <a:schemeClr val="accent2">
              <a:alpha val="42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1A4C7605-33D1-0A41-9307-23B28C3E1C0B}"/>
              </a:ext>
            </a:extLst>
          </p:cNvPr>
          <p:cNvSpPr/>
          <p:nvPr/>
        </p:nvSpPr>
        <p:spPr>
          <a:xfrm>
            <a:off x="1178831" y="4122821"/>
            <a:ext cx="5446295" cy="1066799"/>
          </a:xfrm>
          <a:prstGeom prst="rect">
            <a:avLst/>
          </a:prstGeom>
          <a:solidFill>
            <a:schemeClr val="accent2">
              <a:alpha val="42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1C659CC5-386B-B346-B307-17667FE7285B}"/>
              </a:ext>
            </a:extLst>
          </p:cNvPr>
          <p:cNvSpPr txBox="1"/>
          <p:nvPr/>
        </p:nvSpPr>
        <p:spPr>
          <a:xfrm>
            <a:off x="1178832" y="1764630"/>
            <a:ext cx="5232523" cy="3539430"/>
          </a:xfrm>
          <a:prstGeom prst="rect">
            <a:avLst/>
          </a:prstGeom>
          <a:noFill/>
        </p:spPr>
        <p:txBody>
          <a:bodyPr wrap="none" rtlCol="0">
            <a:spAutoFit/>
          </a:bodyPr>
          <a:lstStyle/>
          <a:p>
            <a:r>
              <a:rPr lang="en-GB" sz="1400" dirty="0">
                <a:latin typeface="Courier New" panose="02070309020205020404" pitchFamily="49" charset="0"/>
                <a:cs typeface="Courier New" panose="02070309020205020404" pitchFamily="49" charset="0"/>
              </a:rPr>
              <a:t>           text index sentiment valence weights</a:t>
            </a:r>
          </a:p>
          <a:p>
            <a:endParaRPr lang="en-GB" sz="1400" dirty="0">
              <a:latin typeface="Courier New" panose="02070309020205020404" pitchFamily="49" charset="0"/>
              <a:cs typeface="Courier New" panose="02070309020205020404" pitchFamily="49" charset="0"/>
            </a:endParaRPr>
          </a:p>
          <a:p>
            <a:endParaRPr lang="en-GB"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 3:          no  1127        NA       1   -1.00</a:t>
            </a:r>
          </a:p>
          <a:p>
            <a:r>
              <a:rPr lang="en-GB" sz="1400" dirty="0">
                <a:latin typeface="Courier New" panose="02070309020205020404" pitchFamily="49" charset="0"/>
                <a:cs typeface="Courier New" panose="02070309020205020404" pitchFamily="49" charset="0"/>
              </a:rPr>
              <a:t> 4:      longer  1128        NA    &lt;NA&gt;    1.00</a:t>
            </a:r>
          </a:p>
          <a:p>
            <a:r>
              <a:rPr lang="en-GB" sz="1400" dirty="0">
                <a:latin typeface="Courier New" panose="02070309020205020404" pitchFamily="49" charset="0"/>
                <a:cs typeface="Courier New" panose="02070309020205020404" pitchFamily="49" charset="0"/>
              </a:rPr>
              <a:t> 5:      accept  1129      </a:t>
            </a:r>
            <a:r>
              <a:rPr lang="en-GB" sz="1400" dirty="0">
                <a:solidFill>
                  <a:srgbClr val="FF0000"/>
                </a:solidFill>
                <a:latin typeface="Courier New" panose="02070309020205020404" pitchFamily="49" charset="0"/>
                <a:cs typeface="Courier New" panose="02070309020205020404" pitchFamily="49" charset="0"/>
              </a:rPr>
              <a:t>1.00    </a:t>
            </a:r>
            <a:r>
              <a:rPr lang="en-GB" sz="1400" dirty="0">
                <a:latin typeface="Courier New" panose="02070309020205020404" pitchFamily="49" charset="0"/>
                <a:cs typeface="Courier New" panose="02070309020205020404" pitchFamily="49" charset="0"/>
              </a:rPr>
              <a:t>&lt;NA&gt;</a:t>
            </a:r>
            <a:r>
              <a:rPr lang="en-GB" sz="1400" dirty="0">
                <a:solidFill>
                  <a:srgbClr val="FF0000"/>
                </a:solidFill>
                <a:latin typeface="Courier New" panose="02070309020205020404" pitchFamily="49" charset="0"/>
                <a:cs typeface="Courier New" panose="02070309020205020404" pitchFamily="49" charset="0"/>
              </a:rPr>
              <a:t>    1.00</a:t>
            </a:r>
          </a:p>
          <a:p>
            <a:r>
              <a:rPr lang="en-GB" sz="1400" dirty="0">
                <a:latin typeface="Courier New" panose="02070309020205020404" pitchFamily="49" charset="0"/>
                <a:cs typeface="Courier New" panose="02070309020205020404" pitchFamily="49" charset="0"/>
              </a:rPr>
              <a:t> 6: politicians  1130        NA    &lt;NA&gt;    1.00</a:t>
            </a:r>
          </a:p>
          <a:p>
            <a:r>
              <a:rPr lang="en-GB" sz="1400" dirty="0">
                <a:latin typeface="Courier New" panose="02070309020205020404" pitchFamily="49" charset="0"/>
                <a:cs typeface="Courier New" panose="02070309020205020404" pitchFamily="49" charset="0"/>
              </a:rPr>
              <a:t> 7:         who  1131        NA    &lt;NA&gt;    1.00</a:t>
            </a:r>
          </a:p>
          <a:p>
            <a:endParaRPr lang="en-GB" sz="1400" dirty="0">
              <a:latin typeface="Courier New" panose="02070309020205020404" pitchFamily="49" charset="0"/>
              <a:cs typeface="Courier New" panose="02070309020205020404" pitchFamily="49" charset="0"/>
            </a:endParaRPr>
          </a:p>
          <a:p>
            <a:endParaRPr lang="en-GB" sz="1400" dirty="0">
              <a:latin typeface="Courier New" panose="02070309020205020404" pitchFamily="49" charset="0"/>
              <a:cs typeface="Courier New" panose="02070309020205020404" pitchFamily="49" charset="0"/>
            </a:endParaRPr>
          </a:p>
          <a:p>
            <a:endParaRPr lang="en-GB"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11:         and  1135        NA    &lt;NA&gt;    1.00</a:t>
            </a:r>
          </a:p>
          <a:p>
            <a:r>
              <a:rPr lang="en-GB" sz="1400" dirty="0">
                <a:latin typeface="Courier New" panose="02070309020205020404" pitchFamily="49" charset="0"/>
                <a:cs typeface="Courier New" panose="02070309020205020404" pitchFamily="49" charset="0"/>
              </a:rPr>
              <a:t>12:          no  1136        NA       1   -1.00</a:t>
            </a:r>
          </a:p>
          <a:p>
            <a:r>
              <a:rPr lang="en-GB" sz="1400" dirty="0">
                <a:latin typeface="Courier New" panose="02070309020205020404" pitchFamily="49" charset="0"/>
                <a:cs typeface="Courier New" panose="02070309020205020404" pitchFamily="49" charset="0"/>
              </a:rPr>
              <a:t>13:      action  1137      </a:t>
            </a:r>
            <a:r>
              <a:rPr lang="en-GB" sz="1400" dirty="0">
                <a:solidFill>
                  <a:srgbClr val="FF0000"/>
                </a:solidFill>
                <a:latin typeface="Courier New" panose="02070309020205020404" pitchFamily="49" charset="0"/>
                <a:cs typeface="Courier New" panose="02070309020205020404" pitchFamily="49" charset="0"/>
              </a:rPr>
              <a:t>0.25</a:t>
            </a:r>
            <a:r>
              <a:rPr lang="en-GB" sz="1400" dirty="0">
                <a:latin typeface="Courier New" panose="02070309020205020404" pitchFamily="49" charset="0"/>
                <a:cs typeface="Courier New" panose="02070309020205020404" pitchFamily="49" charset="0"/>
              </a:rPr>
              <a:t>    &lt;NA&gt;    </a:t>
            </a:r>
            <a:r>
              <a:rPr lang="en-GB" sz="1400" dirty="0">
                <a:solidFill>
                  <a:srgbClr val="FF0000"/>
                </a:solidFill>
                <a:latin typeface="Courier New" panose="02070309020205020404" pitchFamily="49" charset="0"/>
                <a:cs typeface="Courier New" panose="02070309020205020404" pitchFamily="49" charset="0"/>
              </a:rPr>
              <a:t>0.25</a:t>
            </a:r>
          </a:p>
          <a:p>
            <a:r>
              <a:rPr lang="en-GB" sz="1400" dirty="0">
                <a:latin typeface="Courier New" panose="02070309020205020404" pitchFamily="49" charset="0"/>
                <a:cs typeface="Courier New" panose="02070309020205020404" pitchFamily="49" charset="0"/>
              </a:rPr>
              <a:t>14:           –  1138        NA    &lt;NA&gt;    1.00</a:t>
            </a:r>
          </a:p>
          <a:p>
            <a:r>
              <a:rPr lang="en-GB" sz="1400" dirty="0">
                <a:latin typeface="Courier New" panose="02070309020205020404" pitchFamily="49" charset="0"/>
                <a:cs typeface="Courier New" panose="02070309020205020404" pitchFamily="49" charset="0"/>
              </a:rPr>
              <a:t>15:  constantly  1139        NA    &lt;NA&gt;    1.00</a:t>
            </a:r>
          </a:p>
        </p:txBody>
      </p:sp>
      <p:sp>
        <p:nvSpPr>
          <p:cNvPr id="12" name="Rectangle 11">
            <a:extLst>
              <a:ext uri="{FF2B5EF4-FFF2-40B4-BE49-F238E27FC236}">
                <a16:creationId xmlns:a16="http://schemas.microsoft.com/office/drawing/2014/main" id="{E0008351-1260-514D-8312-D60D99B6FA99}"/>
              </a:ext>
            </a:extLst>
          </p:cNvPr>
          <p:cNvSpPr/>
          <p:nvPr/>
        </p:nvSpPr>
        <p:spPr>
          <a:xfrm>
            <a:off x="5618174" y="2358189"/>
            <a:ext cx="962526" cy="120315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7023C1D-521B-9146-993E-F3027A1C8ACD}"/>
              </a:ext>
            </a:extLst>
          </p:cNvPr>
          <p:cNvSpPr txBox="1"/>
          <p:nvPr/>
        </p:nvSpPr>
        <p:spPr>
          <a:xfrm>
            <a:off x="6833936" y="2735179"/>
            <a:ext cx="3717684" cy="646331"/>
          </a:xfrm>
          <a:prstGeom prst="rect">
            <a:avLst/>
          </a:prstGeom>
          <a:noFill/>
        </p:spPr>
        <p:txBody>
          <a:bodyPr wrap="none" rtlCol="0">
            <a:spAutoFit/>
          </a:bodyPr>
          <a:lstStyle/>
          <a:p>
            <a:r>
              <a:rPr lang="en-GB" sz="1200" dirty="0">
                <a:latin typeface="Courier New" panose="02070309020205020404" pitchFamily="49" charset="0"/>
                <a:cs typeface="Courier New" panose="02070309020205020404" pitchFamily="49" charset="0"/>
              </a:rPr>
              <a:t>prod(c(-1.00, 1.00, 1.00, 1.00, 1.00))</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 -1.00</a:t>
            </a:r>
          </a:p>
        </p:txBody>
      </p:sp>
      <p:sp>
        <p:nvSpPr>
          <p:cNvPr id="15" name="TextBox 14">
            <a:extLst>
              <a:ext uri="{FF2B5EF4-FFF2-40B4-BE49-F238E27FC236}">
                <a16:creationId xmlns:a16="http://schemas.microsoft.com/office/drawing/2014/main" id="{0C140CC8-C3FD-5A48-B8D7-FC5DC4E9A664}"/>
              </a:ext>
            </a:extLst>
          </p:cNvPr>
          <p:cNvSpPr txBox="1"/>
          <p:nvPr/>
        </p:nvSpPr>
        <p:spPr>
          <a:xfrm>
            <a:off x="6833936" y="4329045"/>
            <a:ext cx="3717684" cy="646331"/>
          </a:xfrm>
          <a:prstGeom prst="rect">
            <a:avLst/>
          </a:prstGeom>
          <a:noFill/>
        </p:spPr>
        <p:txBody>
          <a:bodyPr wrap="none" rtlCol="0">
            <a:spAutoFit/>
          </a:bodyPr>
          <a:lstStyle/>
          <a:p>
            <a:r>
              <a:rPr lang="en-GB" sz="1200" dirty="0">
                <a:latin typeface="Courier New" panose="02070309020205020404" pitchFamily="49" charset="0"/>
                <a:cs typeface="Courier New" panose="02070309020205020404" pitchFamily="49" charset="0"/>
              </a:rPr>
              <a:t>prod(c(1.00, -1.00, 0.25, 1.00, 1.00))</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 -0.25</a:t>
            </a:r>
          </a:p>
        </p:txBody>
      </p:sp>
    </p:spTree>
    <p:extLst>
      <p:ext uri="{BB962C8B-B14F-4D97-AF65-F5344CB8AC3E}">
        <p14:creationId xmlns:p14="http://schemas.microsoft.com/office/powerpoint/2010/main" val="186509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674082" y="678262"/>
            <a:ext cx="10515600" cy="464684"/>
          </a:xfrm>
        </p:spPr>
        <p:txBody>
          <a:bodyPr>
            <a:normAutofit lnSpcReduction="10000"/>
          </a:bodyPr>
          <a:lstStyle/>
          <a:p>
            <a:pPr marL="0" indent="0">
              <a:buNone/>
            </a:pPr>
            <a:r>
              <a:rPr lang="en-GB" dirty="0">
                <a:latin typeface="Optima" panose="02000503060000020004" pitchFamily="2" charset="0"/>
              </a:rPr>
              <a:t>3. Length-standardisation</a:t>
            </a:r>
          </a:p>
        </p:txBody>
      </p:sp>
      <p:sp>
        <p:nvSpPr>
          <p:cNvPr id="10" name="Right Arrow 9">
            <a:extLst>
              <a:ext uri="{FF2B5EF4-FFF2-40B4-BE49-F238E27FC236}">
                <a16:creationId xmlns:a16="http://schemas.microsoft.com/office/drawing/2014/main" id="{11CDABE1-79FB-974B-9EAA-A9DEC3C5ED68}"/>
              </a:ext>
            </a:extLst>
          </p:cNvPr>
          <p:cNvSpPr/>
          <p:nvPr/>
        </p:nvSpPr>
        <p:spPr>
          <a:xfrm>
            <a:off x="5275770" y="3362753"/>
            <a:ext cx="1312223" cy="40185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0C3F71D-2E60-604D-9297-ED55D3279CDE}"/>
              </a:ext>
            </a:extLst>
          </p:cNvPr>
          <p:cNvSpPr txBox="1"/>
          <p:nvPr/>
        </p:nvSpPr>
        <p:spPr>
          <a:xfrm>
            <a:off x="788632" y="1348561"/>
            <a:ext cx="3943708" cy="4832092"/>
          </a:xfrm>
          <a:prstGeom prst="rect">
            <a:avLst/>
          </a:prstGeom>
          <a:noFill/>
        </p:spPr>
        <p:txBody>
          <a:bodyPr wrap="none" rtlCol="0">
            <a:spAutoFit/>
          </a:bodyPr>
          <a:lstStyle/>
          <a:p>
            <a:r>
              <a:rPr lang="en-GB" sz="1400" dirty="0">
                <a:latin typeface="Courier New" panose="02070309020205020404" pitchFamily="49" charset="0"/>
                <a:cs typeface="Courier New" panose="02070309020205020404" pitchFamily="49" charset="0"/>
              </a:rPr>
              <a:t>&gt; </a:t>
            </a:r>
            <a:r>
              <a:rPr lang="en-GB" sz="1400" dirty="0" err="1">
                <a:latin typeface="Courier New" panose="02070309020205020404" pitchFamily="49" charset="0"/>
                <a:cs typeface="Courier New" panose="02070309020205020404" pitchFamily="49" charset="0"/>
              </a:rPr>
              <a:t>text.table</a:t>
            </a:r>
            <a:r>
              <a:rPr lang="en-GB" sz="1400" dirty="0">
                <a:latin typeface="Courier New" panose="02070309020205020404" pitchFamily="49" charset="0"/>
                <a:cs typeface="Courier New" panose="02070309020205020404" pitchFamily="49" charset="0"/>
              </a:rPr>
              <a:t>[1125:1144, c(1,7)]</a:t>
            </a:r>
          </a:p>
          <a:p>
            <a:r>
              <a:rPr lang="en-GB" sz="1400" dirty="0">
                <a:latin typeface="Courier New" panose="02070309020205020404" pitchFamily="49" charset="0"/>
                <a:cs typeface="Courier New" panose="02070309020205020404" pitchFamily="49" charset="0"/>
              </a:rPr>
              <a:t>           text </a:t>
            </a:r>
            <a:r>
              <a:rPr lang="en-GB" sz="1400" dirty="0" err="1">
                <a:latin typeface="Courier New" panose="02070309020205020404" pitchFamily="49" charset="0"/>
                <a:cs typeface="Courier New" panose="02070309020205020404" pitchFamily="49" charset="0"/>
              </a:rPr>
              <a:t>sentiment_score_mod</a:t>
            </a:r>
            <a:endParaRPr lang="en-GB"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 1:          we                0.00</a:t>
            </a:r>
          </a:p>
          <a:p>
            <a:r>
              <a:rPr lang="en-GB" sz="1400" dirty="0">
                <a:latin typeface="Courier New" panose="02070309020205020404" pitchFamily="49" charset="0"/>
                <a:cs typeface="Courier New" panose="02070309020205020404" pitchFamily="49" charset="0"/>
              </a:rPr>
              <a:t> 2:        will                0.00</a:t>
            </a:r>
          </a:p>
          <a:p>
            <a:r>
              <a:rPr lang="en-GB" sz="1400" dirty="0">
                <a:latin typeface="Courier New" panose="02070309020205020404" pitchFamily="49" charset="0"/>
                <a:cs typeface="Courier New" panose="02070309020205020404" pitchFamily="49" charset="0"/>
              </a:rPr>
              <a:t> 3:          no                0.00</a:t>
            </a:r>
          </a:p>
          <a:p>
            <a:r>
              <a:rPr lang="en-GB" sz="1400" dirty="0">
                <a:latin typeface="Courier New" panose="02070309020205020404" pitchFamily="49" charset="0"/>
                <a:cs typeface="Courier New" panose="02070309020205020404" pitchFamily="49" charset="0"/>
              </a:rPr>
              <a:t> 4:      longer                0.00</a:t>
            </a:r>
          </a:p>
          <a:p>
            <a:r>
              <a:rPr lang="en-GB" sz="1400" dirty="0">
                <a:latin typeface="Courier New" panose="02070309020205020404" pitchFamily="49" charset="0"/>
                <a:cs typeface="Courier New" panose="02070309020205020404" pitchFamily="49" charset="0"/>
              </a:rPr>
              <a:t> 5:      accept               -1.00</a:t>
            </a:r>
          </a:p>
          <a:p>
            <a:r>
              <a:rPr lang="en-GB" sz="1400" dirty="0">
                <a:latin typeface="Courier New" panose="02070309020205020404" pitchFamily="49" charset="0"/>
                <a:cs typeface="Courier New" panose="02070309020205020404" pitchFamily="49" charset="0"/>
              </a:rPr>
              <a:t> 6: politicians                0.00</a:t>
            </a:r>
          </a:p>
          <a:p>
            <a:r>
              <a:rPr lang="en-GB" sz="1400" dirty="0">
                <a:latin typeface="Courier New" panose="02070309020205020404" pitchFamily="49" charset="0"/>
                <a:cs typeface="Courier New" panose="02070309020205020404" pitchFamily="49" charset="0"/>
              </a:rPr>
              <a:t> 7:         who                0.00</a:t>
            </a:r>
          </a:p>
          <a:p>
            <a:r>
              <a:rPr lang="en-GB" sz="1400" dirty="0">
                <a:latin typeface="Courier New" panose="02070309020205020404" pitchFamily="49" charset="0"/>
                <a:cs typeface="Courier New" panose="02070309020205020404" pitchFamily="49" charset="0"/>
              </a:rPr>
              <a:t> 8:         are                0.00</a:t>
            </a:r>
          </a:p>
          <a:p>
            <a:r>
              <a:rPr lang="en-GB" sz="1400" dirty="0">
                <a:latin typeface="Courier New" panose="02070309020205020404" pitchFamily="49" charset="0"/>
                <a:cs typeface="Courier New" panose="02070309020205020404" pitchFamily="49" charset="0"/>
              </a:rPr>
              <a:t> 9:         all                0.00</a:t>
            </a:r>
          </a:p>
          <a:p>
            <a:r>
              <a:rPr lang="en-GB" sz="1400" dirty="0">
                <a:latin typeface="Courier New" panose="02070309020205020404" pitchFamily="49" charset="0"/>
                <a:cs typeface="Courier New" panose="02070309020205020404" pitchFamily="49" charset="0"/>
              </a:rPr>
              <a:t>10:        talk               -0.40</a:t>
            </a:r>
          </a:p>
          <a:p>
            <a:r>
              <a:rPr lang="en-GB" sz="1400" dirty="0">
                <a:latin typeface="Courier New" panose="02070309020205020404" pitchFamily="49" charset="0"/>
                <a:cs typeface="Courier New" panose="02070309020205020404" pitchFamily="49" charset="0"/>
              </a:rPr>
              <a:t>11:         and                0.00</a:t>
            </a:r>
          </a:p>
          <a:p>
            <a:r>
              <a:rPr lang="en-GB" sz="1400" dirty="0">
                <a:latin typeface="Courier New" panose="02070309020205020404" pitchFamily="49" charset="0"/>
                <a:cs typeface="Courier New" panose="02070309020205020404" pitchFamily="49" charset="0"/>
              </a:rPr>
              <a:t>12:          no                0.00</a:t>
            </a:r>
          </a:p>
          <a:p>
            <a:r>
              <a:rPr lang="en-GB" sz="1400" dirty="0">
                <a:latin typeface="Courier New" panose="02070309020205020404" pitchFamily="49" charset="0"/>
                <a:cs typeface="Courier New" panose="02070309020205020404" pitchFamily="49" charset="0"/>
              </a:rPr>
              <a:t>13:      action               -0.25</a:t>
            </a:r>
          </a:p>
          <a:p>
            <a:r>
              <a:rPr lang="en-GB" sz="1400" dirty="0">
                <a:latin typeface="Courier New" panose="02070309020205020404" pitchFamily="49" charset="0"/>
                <a:cs typeface="Courier New" panose="02070309020205020404" pitchFamily="49" charset="0"/>
              </a:rPr>
              <a:t>14:           –                0.00</a:t>
            </a:r>
          </a:p>
          <a:p>
            <a:r>
              <a:rPr lang="en-GB" sz="1400" dirty="0">
                <a:latin typeface="Courier New" panose="02070309020205020404" pitchFamily="49" charset="0"/>
                <a:cs typeface="Courier New" panose="02070309020205020404" pitchFamily="49" charset="0"/>
              </a:rPr>
              <a:t>15:  constantly                0.00</a:t>
            </a:r>
          </a:p>
          <a:p>
            <a:r>
              <a:rPr lang="en-GB" sz="1400" dirty="0">
                <a:latin typeface="Courier New" panose="02070309020205020404" pitchFamily="49" charset="0"/>
                <a:cs typeface="Courier New" panose="02070309020205020404" pitchFamily="49" charset="0"/>
              </a:rPr>
              <a:t>16: complaining                0.25</a:t>
            </a:r>
          </a:p>
          <a:p>
            <a:r>
              <a:rPr lang="en-GB" sz="1400" dirty="0">
                <a:latin typeface="Courier New" panose="02070309020205020404" pitchFamily="49" charset="0"/>
                <a:cs typeface="Courier New" panose="02070309020205020404" pitchFamily="49" charset="0"/>
              </a:rPr>
              <a:t>17:         but                0.00</a:t>
            </a:r>
          </a:p>
          <a:p>
            <a:r>
              <a:rPr lang="en-GB" sz="1400" dirty="0">
                <a:latin typeface="Courier New" panose="02070309020205020404" pitchFamily="49" charset="0"/>
                <a:cs typeface="Courier New" panose="02070309020205020404" pitchFamily="49" charset="0"/>
              </a:rPr>
              <a:t>18:       never                0.00</a:t>
            </a:r>
          </a:p>
          <a:p>
            <a:r>
              <a:rPr lang="en-GB" sz="1400" dirty="0">
                <a:latin typeface="Courier New" panose="02070309020205020404" pitchFamily="49" charset="0"/>
                <a:cs typeface="Courier New" panose="02070309020205020404" pitchFamily="49" charset="0"/>
              </a:rPr>
              <a:t>19:       doing                0.00</a:t>
            </a:r>
          </a:p>
          <a:p>
            <a:r>
              <a:rPr lang="en-GB" sz="1400" dirty="0">
                <a:latin typeface="Courier New" panose="02070309020205020404" pitchFamily="49" charset="0"/>
                <a:cs typeface="Courier New" panose="02070309020205020404" pitchFamily="49" charset="0"/>
              </a:rPr>
              <a:t>20:    anything                0.00</a:t>
            </a:r>
          </a:p>
        </p:txBody>
      </p:sp>
      <p:sp>
        <p:nvSpPr>
          <p:cNvPr id="2" name="TextBox 1">
            <a:extLst>
              <a:ext uri="{FF2B5EF4-FFF2-40B4-BE49-F238E27FC236}">
                <a16:creationId xmlns:a16="http://schemas.microsoft.com/office/drawing/2014/main" id="{BC6FC8C6-51E1-C440-A262-C96DD78C21A5}"/>
              </a:ext>
            </a:extLst>
          </p:cNvPr>
          <p:cNvSpPr txBox="1"/>
          <p:nvPr/>
        </p:nvSpPr>
        <p:spPr>
          <a:xfrm>
            <a:off x="7395411" y="1731537"/>
            <a:ext cx="3535070" cy="1631216"/>
          </a:xfrm>
          <a:prstGeom prst="rect">
            <a:avLst/>
          </a:prstGeom>
          <a:noFill/>
        </p:spPr>
        <p:txBody>
          <a:bodyPr wrap="none" rtlCol="0">
            <a:spAutoFit/>
          </a:bodyPr>
          <a:lstStyle/>
          <a:p>
            <a:r>
              <a:rPr lang="en-GB" sz="2000" dirty="0">
                <a:latin typeface="Optima" panose="02000503060000020004" pitchFamily="2" charset="0"/>
              </a:rPr>
              <a:t>Discrete cosine transformation</a:t>
            </a:r>
          </a:p>
          <a:p>
            <a:endParaRPr lang="en-GB" sz="2000" dirty="0">
              <a:latin typeface="Optima" panose="02000503060000020004" pitchFamily="2" charset="0"/>
            </a:endParaRPr>
          </a:p>
          <a:p>
            <a:pPr marL="342900" indent="-342900">
              <a:buFontTx/>
              <a:buChar char="-"/>
            </a:pPr>
            <a:r>
              <a:rPr lang="en-GB" sz="2000" dirty="0">
                <a:latin typeface="Optima" panose="02000503060000020004" pitchFamily="2" charset="0"/>
              </a:rPr>
              <a:t>Number of bins</a:t>
            </a:r>
          </a:p>
          <a:p>
            <a:pPr marL="342900" indent="-342900">
              <a:buFontTx/>
              <a:buChar char="-"/>
            </a:pPr>
            <a:r>
              <a:rPr lang="en-GB" sz="2000" dirty="0">
                <a:latin typeface="Optima" panose="02000503060000020004" pitchFamily="2" charset="0"/>
              </a:rPr>
              <a:t>Low pass filter (smoothing)</a:t>
            </a:r>
          </a:p>
          <a:p>
            <a:pPr marL="342900" indent="-342900">
              <a:buFontTx/>
              <a:buChar char="-"/>
            </a:pPr>
            <a:r>
              <a:rPr lang="en-GB" sz="2000" dirty="0">
                <a:latin typeface="Optima" panose="02000503060000020004" pitchFamily="2" charset="0"/>
              </a:rPr>
              <a:t>Scaling</a:t>
            </a:r>
          </a:p>
        </p:txBody>
      </p:sp>
      <p:sp>
        <p:nvSpPr>
          <p:cNvPr id="3" name="TextBox 2">
            <a:extLst>
              <a:ext uri="{FF2B5EF4-FFF2-40B4-BE49-F238E27FC236}">
                <a16:creationId xmlns:a16="http://schemas.microsoft.com/office/drawing/2014/main" id="{7A962E79-258B-5841-ADEA-7D661316C006}"/>
              </a:ext>
            </a:extLst>
          </p:cNvPr>
          <p:cNvSpPr txBox="1"/>
          <p:nvPr/>
        </p:nvSpPr>
        <p:spPr>
          <a:xfrm>
            <a:off x="6376737" y="4382231"/>
            <a:ext cx="5301916" cy="1815882"/>
          </a:xfrm>
          <a:prstGeom prst="rect">
            <a:avLst/>
          </a:prstGeom>
          <a:noFill/>
        </p:spPr>
        <p:txBody>
          <a:bodyPr wrap="square" rtlCol="0">
            <a:spAutoFit/>
          </a:bodyPr>
          <a:lstStyle/>
          <a:p>
            <a:r>
              <a:rPr lang="en-GB" sz="1200" dirty="0" err="1">
                <a:latin typeface="Courier New" panose="02070309020205020404" pitchFamily="49" charset="0"/>
                <a:cs typeface="Courier New" panose="02070309020205020404" pitchFamily="49" charset="0"/>
              </a:rPr>
              <a:t>get_dct_transform</a:t>
            </a:r>
            <a:r>
              <a:rPr lang="en-GB" sz="1200" dirty="0">
                <a:latin typeface="Courier New" panose="02070309020205020404" pitchFamily="49" charset="0"/>
                <a:cs typeface="Courier New" panose="02070309020205020404" pitchFamily="49" charset="0"/>
              </a:rPr>
              <a:t>(</a:t>
            </a:r>
          </a:p>
          <a:p>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raw_values</a:t>
            </a:r>
            <a:r>
              <a:rPr lang="en-GB" sz="1200" dirty="0">
                <a:latin typeface="Courier New" panose="02070309020205020404" pitchFamily="49" charset="0"/>
                <a:cs typeface="Courier New" panose="02070309020205020404" pitchFamily="49" charset="0"/>
              </a:rPr>
              <a:t> = </a:t>
            </a:r>
            <a:r>
              <a:rPr lang="en-GB" sz="1200" dirty="0" err="1">
                <a:latin typeface="Courier New" panose="02070309020205020404" pitchFamily="49" charset="0"/>
                <a:cs typeface="Courier New" panose="02070309020205020404" pitchFamily="49" charset="0"/>
              </a:rPr>
              <a:t>text.table$sentiment_score_mod</a:t>
            </a:r>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	, </a:t>
            </a:r>
            <a:r>
              <a:rPr lang="en-GB" sz="1200" dirty="0" err="1">
                <a:latin typeface="Courier New" panose="02070309020205020404" pitchFamily="49" charset="0"/>
                <a:cs typeface="Courier New" panose="02070309020205020404" pitchFamily="49" charset="0"/>
              </a:rPr>
              <a:t>x_reverse_len</a:t>
            </a:r>
            <a:r>
              <a:rPr lang="en-GB" sz="1200" dirty="0">
                <a:latin typeface="Courier New" panose="02070309020205020404" pitchFamily="49" charset="0"/>
                <a:cs typeface="Courier New" panose="02070309020205020404" pitchFamily="49" charset="0"/>
              </a:rPr>
              <a:t>= 100 #bins</a:t>
            </a:r>
          </a:p>
          <a:p>
            <a:r>
              <a:rPr lang="en-GB" sz="1200" dirty="0">
                <a:latin typeface="Courier New" panose="02070309020205020404" pitchFamily="49" charset="0"/>
                <a:cs typeface="Courier New" panose="02070309020205020404" pitchFamily="49" charset="0"/>
              </a:rPr>
              <a:t>	, </a:t>
            </a:r>
            <a:r>
              <a:rPr lang="en-GB" sz="1200" dirty="0" err="1">
                <a:latin typeface="Courier New" panose="02070309020205020404" pitchFamily="49" charset="0"/>
                <a:cs typeface="Courier New" panose="02070309020205020404" pitchFamily="49" charset="0"/>
              </a:rPr>
              <a:t>low_pass_size</a:t>
            </a:r>
            <a:r>
              <a:rPr lang="en-GB" sz="1200" dirty="0">
                <a:latin typeface="Courier New" panose="02070309020205020404" pitchFamily="49" charset="0"/>
                <a:cs typeface="Courier New" panose="02070309020205020404" pitchFamily="49" charset="0"/>
              </a:rPr>
              <a:t> = 5 #smoothing filter size</a:t>
            </a:r>
          </a:p>
          <a:p>
            <a:r>
              <a:rPr lang="en-GB" sz="1200" dirty="0">
                <a:latin typeface="Courier New" panose="02070309020205020404" pitchFamily="49" charset="0"/>
                <a:cs typeface="Courier New" panose="02070309020205020404" pitchFamily="49" charset="0"/>
              </a:rPr>
              <a:t>	, </a:t>
            </a:r>
            <a:r>
              <a:rPr lang="en-GB" sz="1200" dirty="0" err="1">
                <a:latin typeface="Courier New" panose="02070309020205020404" pitchFamily="49" charset="0"/>
                <a:cs typeface="Courier New" panose="02070309020205020404" pitchFamily="49" charset="0"/>
              </a:rPr>
              <a:t>scale_range</a:t>
            </a:r>
            <a:r>
              <a:rPr lang="en-GB" sz="1200" dirty="0">
                <a:latin typeface="Courier New" panose="02070309020205020404" pitchFamily="49" charset="0"/>
                <a:cs typeface="Courier New" panose="02070309020205020404" pitchFamily="49" charset="0"/>
              </a:rPr>
              <a:t> = TRUE #scale from -1 to 1</a:t>
            </a:r>
          </a:p>
          <a:p>
            <a:r>
              <a:rPr lang="en-GB" sz="1200" dirty="0">
                <a:latin typeface="Courier New" panose="02070309020205020404" pitchFamily="49" charset="0"/>
                <a:cs typeface="Courier New" panose="02070309020205020404" pitchFamily="49" charset="0"/>
              </a:rPr>
              <a:t>	, </a:t>
            </a:r>
            <a:r>
              <a:rPr lang="en-GB" sz="1200" dirty="0" err="1">
                <a:latin typeface="Courier New" panose="02070309020205020404" pitchFamily="49" charset="0"/>
                <a:cs typeface="Courier New" panose="02070309020205020404" pitchFamily="49" charset="0"/>
              </a:rPr>
              <a:t>scale_vals</a:t>
            </a:r>
            <a:r>
              <a:rPr lang="en-GB" sz="1200" dirty="0">
                <a:latin typeface="Courier New" panose="02070309020205020404" pitchFamily="49" charset="0"/>
                <a:cs typeface="Courier New" panose="02070309020205020404" pitchFamily="49" charset="0"/>
              </a:rPr>
              <a:t> = FALSE #</a:t>
            </a:r>
            <a:r>
              <a:rPr lang="en-GB" sz="1200" dirty="0" err="1">
                <a:latin typeface="Courier New" panose="02070309020205020404" pitchFamily="49" charset="0"/>
                <a:cs typeface="Courier New" panose="02070309020205020404" pitchFamily="49" charset="0"/>
              </a:rPr>
              <a:t>normalize_values</a:t>
            </a:r>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	)</a:t>
            </a:r>
          </a:p>
          <a:p>
            <a:endParaRPr lang="en-GB" sz="1200" dirty="0">
              <a:latin typeface="Courier New" panose="02070309020205020404" pitchFamily="49" charset="0"/>
              <a:cs typeface="Courier New" panose="02070309020205020404" pitchFamily="49" charset="0"/>
            </a:endParaRPr>
          </a:p>
          <a:p>
            <a:r>
              <a:rPr lang="en-GB" sz="1600" dirty="0">
                <a:latin typeface="Optima" panose="02000503060000020004" pitchFamily="2" charset="0"/>
                <a:sym typeface="Wingdings" pitchFamily="2" charset="2"/>
              </a:rPr>
              <a:t> Returns a vector of 100 bins</a:t>
            </a:r>
            <a:endParaRPr lang="en-GB" sz="1600" dirty="0">
              <a:latin typeface="Optima" panose="02000503060000020004" pitchFamily="2" charset="0"/>
            </a:endParaRPr>
          </a:p>
        </p:txBody>
      </p:sp>
    </p:spTree>
    <p:extLst>
      <p:ext uri="{BB962C8B-B14F-4D97-AF65-F5344CB8AC3E}">
        <p14:creationId xmlns:p14="http://schemas.microsoft.com/office/powerpoint/2010/main" val="12902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648325" y="322171"/>
            <a:ext cx="10515600" cy="464684"/>
          </a:xfrm>
        </p:spPr>
        <p:txBody>
          <a:bodyPr>
            <a:normAutofit lnSpcReduction="10000"/>
          </a:bodyPr>
          <a:lstStyle/>
          <a:p>
            <a:pPr marL="0" indent="0">
              <a:buNone/>
            </a:pPr>
            <a:r>
              <a:rPr lang="en-GB" dirty="0">
                <a:latin typeface="Optima" panose="02000503060000020004" pitchFamily="2" charset="0"/>
              </a:rPr>
              <a:t>3. Length-standardisation</a:t>
            </a:r>
          </a:p>
        </p:txBody>
      </p:sp>
      <p:sp>
        <p:nvSpPr>
          <p:cNvPr id="13" name="TextBox 12">
            <a:extLst>
              <a:ext uri="{FF2B5EF4-FFF2-40B4-BE49-F238E27FC236}">
                <a16:creationId xmlns:a16="http://schemas.microsoft.com/office/drawing/2014/main" id="{90C3F71D-2E60-604D-9297-ED55D3279CDE}"/>
              </a:ext>
            </a:extLst>
          </p:cNvPr>
          <p:cNvSpPr txBox="1"/>
          <p:nvPr/>
        </p:nvSpPr>
        <p:spPr>
          <a:xfrm>
            <a:off x="476124" y="1918056"/>
            <a:ext cx="3807117" cy="1015663"/>
          </a:xfrm>
          <a:prstGeom prst="rect">
            <a:avLst/>
          </a:prstGeom>
          <a:noFill/>
        </p:spPr>
        <p:txBody>
          <a:bodyPr wrap="square" rtlCol="0">
            <a:spAutoFit/>
          </a:bodyPr>
          <a:lstStyle/>
          <a:p>
            <a:r>
              <a:rPr lang="en-GB" sz="1200" dirty="0">
                <a:latin typeface="Courier New" panose="02070309020205020404" pitchFamily="49" charset="0"/>
                <a:cs typeface="Courier New" panose="02070309020205020404" pitchFamily="49" charset="0"/>
              </a:rPr>
              <a:t>0.287064055  0.279204987  0.263587557  0.240411742  0.209973955  0.172662836  0.128953747  0.079402034  0.024635189 </a:t>
            </a:r>
          </a:p>
          <a:p>
            <a:r>
              <a:rPr lang="en-GB" sz="1200" dirty="0">
                <a:latin typeface="Courier New" panose="02070309020205020404" pitchFamily="49" charset="0"/>
                <a:cs typeface="Courier New" panose="02070309020205020404" pitchFamily="49" charset="0"/>
              </a:rPr>
              <a:t>-0.034656010. -0.097727210 -0.163790930 -0.232027567 -0.301596806 […]</a:t>
            </a:r>
          </a:p>
        </p:txBody>
      </p:sp>
      <p:sp>
        <p:nvSpPr>
          <p:cNvPr id="2" name="TextBox 1">
            <a:extLst>
              <a:ext uri="{FF2B5EF4-FFF2-40B4-BE49-F238E27FC236}">
                <a16:creationId xmlns:a16="http://schemas.microsoft.com/office/drawing/2014/main" id="{BC6FC8C6-51E1-C440-A262-C96DD78C21A5}"/>
              </a:ext>
            </a:extLst>
          </p:cNvPr>
          <p:cNvSpPr txBox="1"/>
          <p:nvPr/>
        </p:nvSpPr>
        <p:spPr>
          <a:xfrm>
            <a:off x="476124" y="3317567"/>
            <a:ext cx="3558465" cy="1631216"/>
          </a:xfrm>
          <a:prstGeom prst="rect">
            <a:avLst/>
          </a:prstGeom>
          <a:noFill/>
        </p:spPr>
        <p:txBody>
          <a:bodyPr wrap="square" rtlCol="0">
            <a:spAutoFit/>
          </a:bodyPr>
          <a:lstStyle/>
          <a:p>
            <a:r>
              <a:rPr lang="en-GB" sz="2000" dirty="0">
                <a:latin typeface="Optima" panose="02000503060000020004" pitchFamily="2" charset="0"/>
              </a:rPr>
              <a:t>2-dimensional space of:</a:t>
            </a:r>
          </a:p>
          <a:p>
            <a:endParaRPr lang="en-GB" sz="2000" dirty="0">
              <a:latin typeface="Optima" panose="02000503060000020004" pitchFamily="2" charset="0"/>
            </a:endParaRPr>
          </a:p>
          <a:p>
            <a:pPr marL="342900" indent="-342900">
              <a:buFontTx/>
              <a:buChar char="-"/>
            </a:pPr>
            <a:r>
              <a:rPr lang="en-GB" sz="2000" dirty="0">
                <a:latin typeface="Optima" panose="02000503060000020004" pitchFamily="2" charset="0"/>
              </a:rPr>
              <a:t>Standardised temporal progression</a:t>
            </a:r>
          </a:p>
          <a:p>
            <a:pPr marL="342900" indent="-342900">
              <a:buFontTx/>
              <a:buChar char="-"/>
            </a:pPr>
            <a:r>
              <a:rPr lang="en-GB" sz="2000" dirty="0">
                <a:latin typeface="Optima" panose="02000503060000020004" pitchFamily="2" charset="0"/>
              </a:rPr>
              <a:t>Smoothed sentiment</a:t>
            </a:r>
          </a:p>
        </p:txBody>
      </p:sp>
      <p:pic>
        <p:nvPicPr>
          <p:cNvPr id="5" name="Picture 4">
            <a:extLst>
              <a:ext uri="{FF2B5EF4-FFF2-40B4-BE49-F238E27FC236}">
                <a16:creationId xmlns:a16="http://schemas.microsoft.com/office/drawing/2014/main" id="{04A1E0B1-8176-214D-8FFF-669825EAAEAB}"/>
              </a:ext>
            </a:extLst>
          </p:cNvPr>
          <p:cNvPicPr>
            <a:picLocks noChangeAspect="1"/>
          </p:cNvPicPr>
          <p:nvPr/>
        </p:nvPicPr>
        <p:blipFill>
          <a:blip r:embed="rId2"/>
          <a:stretch>
            <a:fillRect/>
          </a:stretch>
        </p:blipFill>
        <p:spPr>
          <a:xfrm>
            <a:off x="4180210" y="1030235"/>
            <a:ext cx="7842719" cy="5827765"/>
          </a:xfrm>
          <a:prstGeom prst="rect">
            <a:avLst/>
          </a:prstGeom>
        </p:spPr>
      </p:pic>
    </p:spTree>
    <p:extLst>
      <p:ext uri="{BB962C8B-B14F-4D97-AF65-F5344CB8AC3E}">
        <p14:creationId xmlns:p14="http://schemas.microsoft.com/office/powerpoint/2010/main" val="69444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Why this workshop?</a:t>
            </a:r>
            <a:endParaRPr lang="en-GB" sz="4000" baseline="30000" dirty="0">
              <a:latin typeface="Optima" panose="02000503060000020004" pitchFamily="2" charset="0"/>
            </a:endParaRP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pic>
        <p:nvPicPr>
          <p:cNvPr id="4" name="Picture 3">
            <a:extLst>
              <a:ext uri="{FF2B5EF4-FFF2-40B4-BE49-F238E27FC236}">
                <a16:creationId xmlns:a16="http://schemas.microsoft.com/office/drawing/2014/main" id="{4E36E489-50CB-EA46-8726-65D0DDB7728C}"/>
              </a:ext>
            </a:extLst>
          </p:cNvPr>
          <p:cNvPicPr>
            <a:picLocks noChangeAspect="1"/>
          </p:cNvPicPr>
          <p:nvPr/>
        </p:nvPicPr>
        <p:blipFill>
          <a:blip r:embed="rId5"/>
          <a:stretch>
            <a:fillRect/>
          </a:stretch>
        </p:blipFill>
        <p:spPr>
          <a:xfrm>
            <a:off x="1178832" y="1966217"/>
            <a:ext cx="4205019" cy="2777563"/>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B352693E-9817-5647-A862-BCD7D600D6F1}"/>
              </a:ext>
            </a:extLst>
          </p:cNvPr>
          <p:cNvSpPr txBox="1"/>
          <p:nvPr/>
        </p:nvSpPr>
        <p:spPr>
          <a:xfrm>
            <a:off x="7338951" y="1966217"/>
            <a:ext cx="2447017" cy="461665"/>
          </a:xfrm>
          <a:prstGeom prst="rect">
            <a:avLst/>
          </a:prstGeom>
          <a:noFill/>
        </p:spPr>
        <p:txBody>
          <a:bodyPr wrap="none" rtlCol="0">
            <a:spAutoFit/>
          </a:bodyPr>
          <a:lstStyle/>
          <a:p>
            <a:r>
              <a:rPr lang="en-GB" sz="2400" dirty="0">
                <a:latin typeface="Optima" panose="02000503060000020004" pitchFamily="2" charset="0"/>
              </a:rPr>
              <a:t>Tweet sentiment?</a:t>
            </a:r>
            <a:endParaRPr lang="en-GB" sz="2400" dirty="0"/>
          </a:p>
        </p:txBody>
      </p:sp>
      <p:sp>
        <p:nvSpPr>
          <p:cNvPr id="12" name="TextBox 11">
            <a:extLst>
              <a:ext uri="{FF2B5EF4-FFF2-40B4-BE49-F238E27FC236}">
                <a16:creationId xmlns:a16="http://schemas.microsoft.com/office/drawing/2014/main" id="{3ADC16A9-6C15-5545-BD9F-FA66F9E994A2}"/>
              </a:ext>
            </a:extLst>
          </p:cNvPr>
          <p:cNvSpPr txBox="1"/>
          <p:nvPr/>
        </p:nvSpPr>
        <p:spPr>
          <a:xfrm>
            <a:off x="6608618" y="3057896"/>
            <a:ext cx="184731" cy="369332"/>
          </a:xfrm>
          <a:prstGeom prst="rect">
            <a:avLst/>
          </a:prstGeom>
          <a:noFill/>
        </p:spPr>
        <p:txBody>
          <a:bodyPr wrap="none" rtlCol="0">
            <a:spAutoFit/>
          </a:bodyPr>
          <a:lstStyle/>
          <a:p>
            <a:endParaRPr lang="en-GB" dirty="0"/>
          </a:p>
        </p:txBody>
      </p:sp>
      <p:sp>
        <p:nvSpPr>
          <p:cNvPr id="14" name="TextBox 13">
            <a:extLst>
              <a:ext uri="{FF2B5EF4-FFF2-40B4-BE49-F238E27FC236}">
                <a16:creationId xmlns:a16="http://schemas.microsoft.com/office/drawing/2014/main" id="{E8A04C1A-B269-7A47-9326-7C3748E8E447}"/>
              </a:ext>
            </a:extLst>
          </p:cNvPr>
          <p:cNvSpPr txBox="1"/>
          <p:nvPr/>
        </p:nvSpPr>
        <p:spPr>
          <a:xfrm>
            <a:off x="6096000" y="2703411"/>
            <a:ext cx="5949064" cy="369332"/>
          </a:xfrm>
          <a:prstGeom prst="rect">
            <a:avLst/>
          </a:prstGeom>
          <a:noFill/>
        </p:spPr>
        <p:txBody>
          <a:bodyPr wrap="none" rtlCol="0">
            <a:spAutoFit/>
          </a:bodyPr>
          <a:lstStyle/>
          <a:p>
            <a:r>
              <a:rPr lang="en-GB" b="1" dirty="0">
                <a:latin typeface="Courier New" panose="02070309020205020404" pitchFamily="49" charset="0"/>
                <a:cs typeface="Courier New" panose="02070309020205020404" pitchFamily="49" charset="0"/>
              </a:rPr>
              <a:t>-0.75 </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syuzhet</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get_sentiment</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df.txt$text</a:t>
            </a:r>
            <a:r>
              <a:rPr lang="en-GB" sz="1600" dirty="0">
                <a:latin typeface="Courier New" panose="02070309020205020404" pitchFamily="49" charset="0"/>
                <a:cs typeface="Courier New" panose="02070309020205020404" pitchFamily="49" charset="0"/>
              </a:rPr>
              <a:t>[2]))</a:t>
            </a:r>
            <a:endParaRPr lang="en-GB"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884279D8-EF6B-A344-A949-9347629BA23B}"/>
              </a:ext>
            </a:extLst>
          </p:cNvPr>
          <p:cNvSpPr txBox="1"/>
          <p:nvPr/>
        </p:nvSpPr>
        <p:spPr>
          <a:xfrm>
            <a:off x="6096000" y="3500690"/>
            <a:ext cx="4887877" cy="1169551"/>
          </a:xfrm>
          <a:prstGeom prst="rect">
            <a:avLst/>
          </a:prstGeom>
          <a:noFill/>
        </p:spPr>
        <p:txBody>
          <a:bodyPr wrap="none" rtlCol="0">
            <a:spAutoFit/>
          </a:bodyPr>
          <a:lstStyle/>
          <a:p>
            <a:r>
              <a:rPr lang="en-GB" sz="1400" b="1" dirty="0" err="1">
                <a:latin typeface="Courier New" panose="02070309020205020404" pitchFamily="49" charset="0"/>
                <a:cs typeface="Courier New" panose="02070309020205020404" pitchFamily="49" charset="0"/>
              </a:rPr>
              <a:t>sentence_id</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word_count</a:t>
            </a:r>
            <a:r>
              <a:rPr lang="en-GB" sz="1400" b="1" dirty="0">
                <a:latin typeface="Courier New" panose="02070309020205020404" pitchFamily="49" charset="0"/>
                <a:cs typeface="Courier New" panose="02070309020205020404" pitchFamily="49" charset="0"/>
              </a:rPr>
              <a:t>       sentiment</a:t>
            </a:r>
          </a:p>
          <a:p>
            <a:r>
              <a:rPr lang="en-GB" sz="1400" b="1" dirty="0">
                <a:latin typeface="Courier New" panose="02070309020205020404" pitchFamily="49" charset="0"/>
                <a:cs typeface="Courier New" panose="02070309020205020404" pitchFamily="49" charset="0"/>
              </a:rPr>
              <a:t>1         	34 	       -0.17149859</a:t>
            </a:r>
          </a:p>
          <a:p>
            <a:r>
              <a:rPr lang="en-GB" sz="1400" b="1" dirty="0">
                <a:latin typeface="Courier New" panose="02070309020205020404" pitchFamily="49" charset="0"/>
                <a:cs typeface="Courier New" panose="02070309020205020404" pitchFamily="49" charset="0"/>
              </a:rPr>
              <a:t>2         	11  	        0.07537784</a:t>
            </a:r>
          </a:p>
          <a:p>
            <a:r>
              <a:rPr lang="en-GB" sz="1400" b="1" dirty="0">
                <a:latin typeface="Courier New" panose="02070309020205020404" pitchFamily="49" charset="0"/>
                <a:cs typeface="Courier New" panose="02070309020205020404" pitchFamily="49" charset="0"/>
              </a:rPr>
              <a:t>3         	 4  	        0.00000000</a:t>
            </a:r>
          </a:p>
          <a:p>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sentimentr</a:t>
            </a:r>
            <a:r>
              <a:rPr lang="en-GB" sz="1400" dirty="0">
                <a:latin typeface="Courier New" panose="02070309020205020404" pitchFamily="49" charset="0"/>
                <a:cs typeface="Courier New" panose="02070309020205020404" pitchFamily="49" charset="0"/>
              </a:rPr>
              <a:t>::sentiment(</a:t>
            </a:r>
            <a:r>
              <a:rPr lang="en-GB" sz="1400" dirty="0" err="1">
                <a:latin typeface="Courier New" panose="02070309020205020404" pitchFamily="49" charset="0"/>
                <a:cs typeface="Courier New" panose="02070309020205020404" pitchFamily="49" charset="0"/>
              </a:rPr>
              <a:t>df.txt$text</a:t>
            </a:r>
            <a:r>
              <a:rPr lang="en-GB" sz="1400" dirty="0">
                <a:latin typeface="Courier New" panose="02070309020205020404" pitchFamily="49" charset="0"/>
                <a:cs typeface="Courier New" panose="02070309020205020404" pitchFamily="49" charset="0"/>
              </a:rPr>
              <a:t>[2]))</a:t>
            </a:r>
            <a:endParaRPr lang="en-GB"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9311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“Generalized” LTTA</a:t>
            </a:r>
            <a:endParaRPr lang="en-GB" sz="4000" baseline="30000" dirty="0">
              <a:latin typeface="Optima" panose="02000503060000020004" pitchFamily="2" charset="0"/>
            </a:endParaRPr>
          </a:p>
        </p:txBody>
      </p:sp>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p:txBody>
          <a:bodyPr>
            <a:normAutofit/>
          </a:bodyPr>
          <a:lstStyle/>
          <a:p>
            <a:r>
              <a:rPr lang="en-GB" dirty="0">
                <a:latin typeface="Optima" panose="02000503060000020004" pitchFamily="2" charset="0"/>
              </a:rPr>
              <a:t>Sentiment only one dimension</a:t>
            </a:r>
          </a:p>
          <a:p>
            <a:r>
              <a:rPr lang="en-GB" dirty="0">
                <a:latin typeface="Optima" panose="02000503060000020004" pitchFamily="2" charset="0"/>
              </a:rPr>
              <a:t>Extensible to other lexicon-based constructs</a:t>
            </a:r>
          </a:p>
          <a:p>
            <a:endParaRPr lang="en-GB" dirty="0">
              <a:latin typeface="Optima" panose="02000503060000020004" pitchFamily="2" charset="0"/>
            </a:endParaRPr>
          </a:p>
          <a:p>
            <a:r>
              <a:rPr lang="en-GB" dirty="0">
                <a:latin typeface="Optima" panose="02000503060000020004" pitchFamily="2" charset="0"/>
              </a:rPr>
              <a:t>Different levels of analysis</a:t>
            </a:r>
          </a:p>
          <a:p>
            <a:endParaRPr lang="en-GB" dirty="0">
              <a:latin typeface="Optima" panose="02000503060000020004" pitchFamily="2" charset="0"/>
            </a:endParaRP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spTree>
    <p:extLst>
      <p:ext uri="{BB962C8B-B14F-4D97-AF65-F5344CB8AC3E}">
        <p14:creationId xmlns:p14="http://schemas.microsoft.com/office/powerpoint/2010/main" val="2418565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“Generalized” LTTA: Levels of analysis</a:t>
            </a:r>
            <a:endParaRPr lang="en-GB" sz="4000" baseline="30000" dirty="0">
              <a:latin typeface="Optima" panose="02000503060000020004" pitchFamily="2" charset="0"/>
            </a:endParaRP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graphicFrame>
        <p:nvGraphicFramePr>
          <p:cNvPr id="6" name="Diagram 5">
            <a:extLst>
              <a:ext uri="{FF2B5EF4-FFF2-40B4-BE49-F238E27FC236}">
                <a16:creationId xmlns:a16="http://schemas.microsoft.com/office/drawing/2014/main" id="{20C09D1D-305E-D74D-94AF-4C3011A2A3D6}"/>
              </a:ext>
            </a:extLst>
          </p:cNvPr>
          <p:cNvGraphicFramePr/>
          <p:nvPr>
            <p:extLst>
              <p:ext uri="{D42A27DB-BD31-4B8C-83A1-F6EECF244321}">
                <p14:modId xmlns:p14="http://schemas.microsoft.com/office/powerpoint/2010/main" val="3995534641"/>
              </p:ext>
            </p:extLst>
          </p:nvPr>
        </p:nvGraphicFramePr>
        <p:xfrm>
          <a:off x="-337474" y="1215631"/>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9">
            <a:extLst>
              <a:ext uri="{FF2B5EF4-FFF2-40B4-BE49-F238E27FC236}">
                <a16:creationId xmlns:a16="http://schemas.microsoft.com/office/drawing/2014/main" id="{FE4F3F9D-2FFD-6C40-AB90-BBA866B4051D}"/>
              </a:ext>
            </a:extLst>
          </p:cNvPr>
          <p:cNvPicPr>
            <a:picLocks noChangeAspect="1"/>
          </p:cNvPicPr>
          <p:nvPr/>
        </p:nvPicPr>
        <p:blipFill>
          <a:blip r:embed="rId10"/>
          <a:stretch>
            <a:fillRect/>
          </a:stretch>
        </p:blipFill>
        <p:spPr>
          <a:xfrm>
            <a:off x="7439494" y="3844343"/>
            <a:ext cx="4583173" cy="3013657"/>
          </a:xfrm>
          <a:prstGeom prst="rect">
            <a:avLst/>
          </a:prstGeom>
        </p:spPr>
      </p:pic>
      <p:pic>
        <p:nvPicPr>
          <p:cNvPr id="13" name="Picture 12">
            <a:extLst>
              <a:ext uri="{FF2B5EF4-FFF2-40B4-BE49-F238E27FC236}">
                <a16:creationId xmlns:a16="http://schemas.microsoft.com/office/drawing/2014/main" id="{76BE5732-5B16-FE41-922A-025F80028666}"/>
              </a:ext>
            </a:extLst>
          </p:cNvPr>
          <p:cNvPicPr>
            <a:picLocks noChangeAspect="1"/>
          </p:cNvPicPr>
          <p:nvPr/>
        </p:nvPicPr>
        <p:blipFill>
          <a:blip r:embed="rId11"/>
          <a:stretch>
            <a:fillRect/>
          </a:stretch>
        </p:blipFill>
        <p:spPr>
          <a:xfrm>
            <a:off x="7363898" y="2657925"/>
            <a:ext cx="2542698" cy="844693"/>
          </a:xfrm>
          <a:prstGeom prst="rect">
            <a:avLst/>
          </a:prstGeom>
        </p:spPr>
      </p:pic>
      <p:pic>
        <p:nvPicPr>
          <p:cNvPr id="14" name="Picture 13">
            <a:extLst>
              <a:ext uri="{FF2B5EF4-FFF2-40B4-BE49-F238E27FC236}">
                <a16:creationId xmlns:a16="http://schemas.microsoft.com/office/drawing/2014/main" id="{52C93A7D-DAB4-E84A-9784-7333D1ABF77D}"/>
              </a:ext>
            </a:extLst>
          </p:cNvPr>
          <p:cNvPicPr>
            <a:picLocks noChangeAspect="1"/>
          </p:cNvPicPr>
          <p:nvPr/>
        </p:nvPicPr>
        <p:blipFill>
          <a:blip r:embed="rId12"/>
          <a:stretch>
            <a:fillRect/>
          </a:stretch>
        </p:blipFill>
        <p:spPr>
          <a:xfrm>
            <a:off x="7074123" y="1083909"/>
            <a:ext cx="2656957" cy="1631465"/>
          </a:xfrm>
          <a:prstGeom prst="rect">
            <a:avLst/>
          </a:prstGeom>
        </p:spPr>
      </p:pic>
      <p:cxnSp>
        <p:nvCxnSpPr>
          <p:cNvPr id="16" name="Straight Connector 15">
            <a:extLst>
              <a:ext uri="{FF2B5EF4-FFF2-40B4-BE49-F238E27FC236}">
                <a16:creationId xmlns:a16="http://schemas.microsoft.com/office/drawing/2014/main" id="{4DCEC379-A184-5248-AE6A-9A690055F2DB}"/>
              </a:ext>
            </a:extLst>
          </p:cNvPr>
          <p:cNvCxnSpPr>
            <a:cxnSpLocks/>
          </p:cNvCxnSpPr>
          <p:nvPr/>
        </p:nvCxnSpPr>
        <p:spPr>
          <a:xfrm>
            <a:off x="4250028" y="1899641"/>
            <a:ext cx="31138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E42C7F-92D6-AF42-9525-72E1A3CCC0CE}"/>
              </a:ext>
            </a:extLst>
          </p:cNvPr>
          <p:cNvCxnSpPr>
            <a:cxnSpLocks/>
          </p:cNvCxnSpPr>
          <p:nvPr/>
        </p:nvCxnSpPr>
        <p:spPr>
          <a:xfrm>
            <a:off x="4539065" y="3198261"/>
            <a:ext cx="271174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7D27FF-1490-7449-A3F6-BAD652B13BD5}"/>
              </a:ext>
            </a:extLst>
          </p:cNvPr>
          <p:cNvCxnSpPr>
            <a:cxnSpLocks/>
          </p:cNvCxnSpPr>
          <p:nvPr/>
        </p:nvCxnSpPr>
        <p:spPr>
          <a:xfrm>
            <a:off x="4676656" y="5351171"/>
            <a:ext cx="257415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6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“Generalized” LTTA: Levels of analysis</a:t>
            </a:r>
            <a:endParaRPr lang="en-GB" sz="4000" baseline="30000" dirty="0">
              <a:latin typeface="Optima" panose="02000503060000020004" pitchFamily="2" charset="0"/>
            </a:endParaRPr>
          </a:p>
        </p:txBody>
      </p:sp>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838200" y="1825625"/>
            <a:ext cx="3605011" cy="3403198"/>
          </a:xfrm>
        </p:spPr>
        <p:txBody>
          <a:bodyPr>
            <a:normAutofit fontScale="92500" lnSpcReduction="10000"/>
          </a:bodyPr>
          <a:lstStyle/>
          <a:p>
            <a:pPr marL="0" indent="0">
              <a:buNone/>
            </a:pPr>
            <a:r>
              <a:rPr lang="en-GB" dirty="0">
                <a:latin typeface="Optima" panose="02000503060000020004" pitchFamily="2" charset="0"/>
              </a:rPr>
              <a:t>Intra-textual</a:t>
            </a:r>
          </a:p>
          <a:p>
            <a:r>
              <a:rPr lang="en-GB" dirty="0">
                <a:latin typeface="Optima" panose="02000503060000020004" pitchFamily="2" charset="0"/>
              </a:rPr>
              <a:t>Dynamics within a text input</a:t>
            </a:r>
          </a:p>
          <a:p>
            <a:r>
              <a:rPr lang="en-GB" dirty="0">
                <a:latin typeface="Optima" panose="02000503060000020004" pitchFamily="2" charset="0"/>
              </a:rPr>
              <a:t>Non-standardised temporal axis (~ time series)</a:t>
            </a:r>
          </a:p>
          <a:p>
            <a:r>
              <a:rPr lang="en-GB" dirty="0">
                <a:latin typeface="Optima" panose="02000503060000020004" pitchFamily="2" charset="0"/>
              </a:rPr>
              <a:t>Standardisation needed for comparison</a:t>
            </a: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pic>
        <p:nvPicPr>
          <p:cNvPr id="8" name="Picture 7">
            <a:extLst>
              <a:ext uri="{FF2B5EF4-FFF2-40B4-BE49-F238E27FC236}">
                <a16:creationId xmlns:a16="http://schemas.microsoft.com/office/drawing/2014/main" id="{328F0447-39A7-CB47-BD68-9448843D4CE2}"/>
              </a:ext>
            </a:extLst>
          </p:cNvPr>
          <p:cNvPicPr>
            <a:picLocks noChangeAspect="1"/>
          </p:cNvPicPr>
          <p:nvPr/>
        </p:nvPicPr>
        <p:blipFill>
          <a:blip r:embed="rId5"/>
          <a:stretch>
            <a:fillRect/>
          </a:stretch>
        </p:blipFill>
        <p:spPr>
          <a:xfrm>
            <a:off x="4555593" y="1825625"/>
            <a:ext cx="6278127" cy="4128171"/>
          </a:xfrm>
          <a:prstGeom prst="rect">
            <a:avLst/>
          </a:prstGeom>
        </p:spPr>
      </p:pic>
    </p:spTree>
    <p:extLst>
      <p:ext uri="{BB962C8B-B14F-4D97-AF65-F5344CB8AC3E}">
        <p14:creationId xmlns:p14="http://schemas.microsoft.com/office/powerpoint/2010/main" val="154503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Levels of analysis: intra-textual</a:t>
            </a:r>
            <a:endParaRPr lang="en-GB" sz="4000" baseline="30000" dirty="0">
              <a:latin typeface="Optima" panose="02000503060000020004" pitchFamily="2" charset="0"/>
            </a:endParaRP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pic>
        <p:nvPicPr>
          <p:cNvPr id="8" name="Picture 7">
            <a:extLst>
              <a:ext uri="{FF2B5EF4-FFF2-40B4-BE49-F238E27FC236}">
                <a16:creationId xmlns:a16="http://schemas.microsoft.com/office/drawing/2014/main" id="{328F0447-39A7-CB47-BD68-9448843D4CE2}"/>
              </a:ext>
            </a:extLst>
          </p:cNvPr>
          <p:cNvPicPr>
            <a:picLocks noChangeAspect="1"/>
          </p:cNvPicPr>
          <p:nvPr/>
        </p:nvPicPr>
        <p:blipFill>
          <a:blip r:embed="rId5"/>
          <a:stretch>
            <a:fillRect/>
          </a:stretch>
        </p:blipFill>
        <p:spPr>
          <a:xfrm>
            <a:off x="169333" y="2563331"/>
            <a:ext cx="3701131" cy="2433672"/>
          </a:xfrm>
          <a:prstGeom prst="rect">
            <a:avLst/>
          </a:prstGeom>
        </p:spPr>
      </p:pic>
      <p:pic>
        <p:nvPicPr>
          <p:cNvPr id="10" name="Picture 9">
            <a:extLst>
              <a:ext uri="{FF2B5EF4-FFF2-40B4-BE49-F238E27FC236}">
                <a16:creationId xmlns:a16="http://schemas.microsoft.com/office/drawing/2014/main" id="{1A87477A-ED21-7040-8397-18631FEA4007}"/>
              </a:ext>
            </a:extLst>
          </p:cNvPr>
          <p:cNvPicPr>
            <a:picLocks noChangeAspect="1"/>
          </p:cNvPicPr>
          <p:nvPr/>
        </p:nvPicPr>
        <p:blipFill>
          <a:blip r:embed="rId6"/>
          <a:stretch>
            <a:fillRect/>
          </a:stretch>
        </p:blipFill>
        <p:spPr>
          <a:xfrm>
            <a:off x="4053429" y="860515"/>
            <a:ext cx="8138571" cy="5830759"/>
          </a:xfrm>
          <a:prstGeom prst="rect">
            <a:avLst/>
          </a:prstGeom>
        </p:spPr>
      </p:pic>
      <p:pic>
        <p:nvPicPr>
          <p:cNvPr id="13" name="Picture 12">
            <a:extLst>
              <a:ext uri="{FF2B5EF4-FFF2-40B4-BE49-F238E27FC236}">
                <a16:creationId xmlns:a16="http://schemas.microsoft.com/office/drawing/2014/main" id="{3707C58A-B7CA-5F44-B482-D43C9727B81B}"/>
              </a:ext>
            </a:extLst>
          </p:cNvPr>
          <p:cNvPicPr>
            <a:picLocks noChangeAspect="1"/>
          </p:cNvPicPr>
          <p:nvPr/>
        </p:nvPicPr>
        <p:blipFill>
          <a:blip r:embed="rId7"/>
          <a:stretch>
            <a:fillRect/>
          </a:stretch>
        </p:blipFill>
        <p:spPr>
          <a:xfrm>
            <a:off x="4053429" y="882962"/>
            <a:ext cx="8339956" cy="5975038"/>
          </a:xfrm>
          <a:prstGeom prst="rect">
            <a:avLst/>
          </a:prstGeom>
        </p:spPr>
      </p:pic>
    </p:spTree>
    <p:extLst>
      <p:ext uri="{BB962C8B-B14F-4D97-AF65-F5344CB8AC3E}">
        <p14:creationId xmlns:p14="http://schemas.microsoft.com/office/powerpoint/2010/main" val="129237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“Generalized” LTTA: Levels of analysis</a:t>
            </a:r>
            <a:endParaRPr lang="en-GB" sz="4000" baseline="30000" dirty="0">
              <a:latin typeface="Optima" panose="02000503060000020004" pitchFamily="2" charset="0"/>
            </a:endParaRPr>
          </a:p>
        </p:txBody>
      </p:sp>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838200" y="1825625"/>
            <a:ext cx="3605011" cy="3403198"/>
          </a:xfrm>
        </p:spPr>
        <p:txBody>
          <a:bodyPr>
            <a:normAutofit fontScale="92500"/>
          </a:bodyPr>
          <a:lstStyle/>
          <a:p>
            <a:pPr marL="0" indent="0">
              <a:buNone/>
            </a:pPr>
            <a:r>
              <a:rPr lang="en-GB" dirty="0">
                <a:latin typeface="Optima" panose="02000503060000020004" pitchFamily="2" charset="0"/>
              </a:rPr>
              <a:t>Individual level</a:t>
            </a:r>
          </a:p>
          <a:p>
            <a:r>
              <a:rPr lang="en-GB" dirty="0">
                <a:latin typeface="Optima" panose="02000503060000020004" pitchFamily="2" charset="0"/>
              </a:rPr>
              <a:t>Construct (e.g. sentiment) development across texts</a:t>
            </a:r>
          </a:p>
          <a:p>
            <a:r>
              <a:rPr lang="en-GB" dirty="0">
                <a:latin typeface="Optima" panose="02000503060000020004" pitchFamily="2" charset="0"/>
              </a:rPr>
              <a:t>Standardisation to ‘narrative progression’ for comparison</a:t>
            </a: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pic>
        <p:nvPicPr>
          <p:cNvPr id="8" name="Picture 7">
            <a:extLst>
              <a:ext uri="{FF2B5EF4-FFF2-40B4-BE49-F238E27FC236}">
                <a16:creationId xmlns:a16="http://schemas.microsoft.com/office/drawing/2014/main" id="{1EF3D872-9DB5-7A48-9D9D-BDC15B558385}"/>
              </a:ext>
            </a:extLst>
          </p:cNvPr>
          <p:cNvPicPr>
            <a:picLocks noChangeAspect="1"/>
          </p:cNvPicPr>
          <p:nvPr/>
        </p:nvPicPr>
        <p:blipFill>
          <a:blip r:embed="rId5"/>
          <a:stretch>
            <a:fillRect/>
          </a:stretch>
        </p:blipFill>
        <p:spPr>
          <a:xfrm>
            <a:off x="6676327" y="1690688"/>
            <a:ext cx="3629514" cy="1205737"/>
          </a:xfrm>
          <a:prstGeom prst="rect">
            <a:avLst/>
          </a:prstGeom>
        </p:spPr>
      </p:pic>
      <p:pic>
        <p:nvPicPr>
          <p:cNvPr id="10" name="Picture 9">
            <a:extLst>
              <a:ext uri="{FF2B5EF4-FFF2-40B4-BE49-F238E27FC236}">
                <a16:creationId xmlns:a16="http://schemas.microsoft.com/office/drawing/2014/main" id="{19CA7E8D-8DBE-2D40-80D8-E566A7AA32AE}"/>
              </a:ext>
            </a:extLst>
          </p:cNvPr>
          <p:cNvPicPr>
            <a:picLocks noChangeAspect="1"/>
          </p:cNvPicPr>
          <p:nvPr/>
        </p:nvPicPr>
        <p:blipFill>
          <a:blip r:embed="rId6"/>
          <a:stretch>
            <a:fillRect/>
          </a:stretch>
        </p:blipFill>
        <p:spPr>
          <a:xfrm>
            <a:off x="5274552" y="3024126"/>
            <a:ext cx="6748115" cy="3833874"/>
          </a:xfrm>
          <a:prstGeom prst="rect">
            <a:avLst/>
          </a:prstGeom>
        </p:spPr>
      </p:pic>
    </p:spTree>
    <p:extLst>
      <p:ext uri="{BB962C8B-B14F-4D97-AF65-F5344CB8AC3E}">
        <p14:creationId xmlns:p14="http://schemas.microsoft.com/office/powerpoint/2010/main" val="3028369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Levels of analysis: individual</a:t>
            </a:r>
            <a:endParaRPr lang="en-GB" sz="4000" baseline="30000" dirty="0">
              <a:latin typeface="Optima" panose="02000503060000020004" pitchFamily="2" charset="0"/>
            </a:endParaRPr>
          </a:p>
        </p:txBody>
      </p:sp>
      <p:pic>
        <p:nvPicPr>
          <p:cNvPr id="8" name="Picture 7">
            <a:extLst>
              <a:ext uri="{FF2B5EF4-FFF2-40B4-BE49-F238E27FC236}">
                <a16:creationId xmlns:a16="http://schemas.microsoft.com/office/drawing/2014/main" id="{1EF3D872-9DB5-7A48-9D9D-BDC15B558385}"/>
              </a:ext>
            </a:extLst>
          </p:cNvPr>
          <p:cNvPicPr>
            <a:picLocks noChangeAspect="1"/>
          </p:cNvPicPr>
          <p:nvPr/>
        </p:nvPicPr>
        <p:blipFill>
          <a:blip r:embed="rId3"/>
          <a:stretch>
            <a:fillRect/>
          </a:stretch>
        </p:blipFill>
        <p:spPr>
          <a:xfrm>
            <a:off x="709142" y="1985978"/>
            <a:ext cx="2320940" cy="771024"/>
          </a:xfrm>
          <a:prstGeom prst="rect">
            <a:avLst/>
          </a:prstGeom>
        </p:spPr>
      </p:pic>
      <p:pic>
        <p:nvPicPr>
          <p:cNvPr id="10" name="Picture 9">
            <a:extLst>
              <a:ext uri="{FF2B5EF4-FFF2-40B4-BE49-F238E27FC236}">
                <a16:creationId xmlns:a16="http://schemas.microsoft.com/office/drawing/2014/main" id="{19CA7E8D-8DBE-2D40-80D8-E566A7AA32AE}"/>
              </a:ext>
            </a:extLst>
          </p:cNvPr>
          <p:cNvPicPr>
            <a:picLocks noChangeAspect="1"/>
          </p:cNvPicPr>
          <p:nvPr/>
        </p:nvPicPr>
        <p:blipFill>
          <a:blip r:embed="rId4"/>
          <a:stretch>
            <a:fillRect/>
          </a:stretch>
        </p:blipFill>
        <p:spPr>
          <a:xfrm>
            <a:off x="183809" y="3052292"/>
            <a:ext cx="3371607" cy="1915545"/>
          </a:xfrm>
          <a:prstGeom prst="rect">
            <a:avLst/>
          </a:prstGeom>
        </p:spPr>
      </p:pic>
      <p:pic>
        <p:nvPicPr>
          <p:cNvPr id="14" name="Picture 13">
            <a:extLst>
              <a:ext uri="{FF2B5EF4-FFF2-40B4-BE49-F238E27FC236}">
                <a16:creationId xmlns:a16="http://schemas.microsoft.com/office/drawing/2014/main" id="{DF9C7A82-2A7E-8F47-BF14-5B22DB64723E}"/>
              </a:ext>
            </a:extLst>
          </p:cNvPr>
          <p:cNvPicPr>
            <a:picLocks noChangeAspect="1"/>
          </p:cNvPicPr>
          <p:nvPr/>
        </p:nvPicPr>
        <p:blipFill>
          <a:blip r:embed="rId5"/>
          <a:stretch>
            <a:fillRect/>
          </a:stretch>
        </p:blipFill>
        <p:spPr>
          <a:xfrm>
            <a:off x="3825024" y="885423"/>
            <a:ext cx="8366975" cy="5994395"/>
          </a:xfrm>
          <a:prstGeom prst="rect">
            <a:avLst/>
          </a:prstGeom>
        </p:spPr>
      </p:pic>
      <p:pic>
        <p:nvPicPr>
          <p:cNvPr id="12" name="Picture 11">
            <a:extLst>
              <a:ext uri="{FF2B5EF4-FFF2-40B4-BE49-F238E27FC236}">
                <a16:creationId xmlns:a16="http://schemas.microsoft.com/office/drawing/2014/main" id="{B9D153C8-4816-3348-8B33-EBC6F74B7BC6}"/>
              </a:ext>
            </a:extLst>
          </p:cNvPr>
          <p:cNvPicPr>
            <a:picLocks noChangeAspect="1"/>
          </p:cNvPicPr>
          <p:nvPr/>
        </p:nvPicPr>
        <p:blipFill>
          <a:blip r:embed="rId6"/>
          <a:stretch>
            <a:fillRect/>
          </a:stretch>
        </p:blipFill>
        <p:spPr>
          <a:xfrm>
            <a:off x="3781766" y="863604"/>
            <a:ext cx="8366976" cy="5994396"/>
          </a:xfrm>
          <a:prstGeom prst="rect">
            <a:avLst/>
          </a:prstGeom>
        </p:spPr>
      </p:pic>
    </p:spTree>
    <p:extLst>
      <p:ext uri="{BB962C8B-B14F-4D97-AF65-F5344CB8AC3E}">
        <p14:creationId xmlns:p14="http://schemas.microsoft.com/office/powerpoint/2010/main" val="82014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“Generalized” LTTA: Levels of analysis</a:t>
            </a:r>
            <a:endParaRPr lang="en-GB" sz="4000" baseline="30000" dirty="0">
              <a:latin typeface="Optima" panose="02000503060000020004" pitchFamily="2" charset="0"/>
            </a:endParaRPr>
          </a:p>
        </p:txBody>
      </p:sp>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838200" y="1825625"/>
            <a:ext cx="4017135" cy="3403198"/>
          </a:xfrm>
        </p:spPr>
        <p:txBody>
          <a:bodyPr>
            <a:normAutofit/>
          </a:bodyPr>
          <a:lstStyle/>
          <a:p>
            <a:pPr marL="0" indent="0">
              <a:buNone/>
            </a:pPr>
            <a:r>
              <a:rPr lang="en-GB" dirty="0">
                <a:latin typeface="Optima" panose="02000503060000020004" pitchFamily="2" charset="0"/>
              </a:rPr>
              <a:t>Meta level</a:t>
            </a:r>
          </a:p>
          <a:p>
            <a:r>
              <a:rPr lang="en-GB" dirty="0">
                <a:latin typeface="Optima" panose="02000503060000020004" pitchFamily="2" charset="0"/>
              </a:rPr>
              <a:t>Development of individuals (or the whole of texts) in a forum/platform/website</a:t>
            </a:r>
          </a:p>
          <a:p>
            <a:r>
              <a:rPr lang="en-GB" dirty="0">
                <a:latin typeface="Optima" panose="02000503060000020004" pitchFamily="2" charset="0"/>
              </a:rPr>
              <a:t>Standardisation needed for comparison</a:t>
            </a: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pic>
        <p:nvPicPr>
          <p:cNvPr id="10" name="Picture 9">
            <a:extLst>
              <a:ext uri="{FF2B5EF4-FFF2-40B4-BE49-F238E27FC236}">
                <a16:creationId xmlns:a16="http://schemas.microsoft.com/office/drawing/2014/main" id="{2BCF5723-2B6D-3441-B527-261F192C81F6}"/>
              </a:ext>
            </a:extLst>
          </p:cNvPr>
          <p:cNvPicPr>
            <a:picLocks noChangeAspect="1"/>
          </p:cNvPicPr>
          <p:nvPr/>
        </p:nvPicPr>
        <p:blipFill>
          <a:blip r:embed="rId5"/>
          <a:stretch>
            <a:fillRect/>
          </a:stretch>
        </p:blipFill>
        <p:spPr>
          <a:xfrm>
            <a:off x="6096000" y="2487707"/>
            <a:ext cx="4317284" cy="2650964"/>
          </a:xfrm>
          <a:prstGeom prst="rect">
            <a:avLst/>
          </a:prstGeom>
        </p:spPr>
      </p:pic>
      <p:sp>
        <p:nvSpPr>
          <p:cNvPr id="6" name="TextBox 5">
            <a:extLst>
              <a:ext uri="{FF2B5EF4-FFF2-40B4-BE49-F238E27FC236}">
                <a16:creationId xmlns:a16="http://schemas.microsoft.com/office/drawing/2014/main" id="{CCA25D18-FDB0-F347-A965-447A256F364C}"/>
              </a:ext>
            </a:extLst>
          </p:cNvPr>
          <p:cNvSpPr txBox="1"/>
          <p:nvPr/>
        </p:nvSpPr>
        <p:spPr>
          <a:xfrm>
            <a:off x="7443612" y="2487707"/>
            <a:ext cx="1834156" cy="400110"/>
          </a:xfrm>
          <a:prstGeom prst="rect">
            <a:avLst/>
          </a:prstGeom>
          <a:noFill/>
        </p:spPr>
        <p:txBody>
          <a:bodyPr wrap="none" rtlCol="0">
            <a:spAutoFit/>
          </a:bodyPr>
          <a:lstStyle/>
          <a:p>
            <a:r>
              <a:rPr lang="en-GB" sz="2000" dirty="0">
                <a:latin typeface="Optima" panose="02000503060000020004" pitchFamily="2" charset="0"/>
              </a:rPr>
              <a:t>All vloggers on</a:t>
            </a:r>
          </a:p>
        </p:txBody>
      </p:sp>
      <p:sp>
        <p:nvSpPr>
          <p:cNvPr id="12" name="Rectangle 11">
            <a:extLst>
              <a:ext uri="{FF2B5EF4-FFF2-40B4-BE49-F238E27FC236}">
                <a16:creationId xmlns:a16="http://schemas.microsoft.com/office/drawing/2014/main" id="{32CACC6F-BE01-AC49-B2BA-FE239460AD60}"/>
              </a:ext>
            </a:extLst>
          </p:cNvPr>
          <p:cNvSpPr/>
          <p:nvPr/>
        </p:nvSpPr>
        <p:spPr>
          <a:xfrm>
            <a:off x="4855335" y="6025842"/>
            <a:ext cx="3182281" cy="400110"/>
          </a:xfrm>
          <a:prstGeom prst="rect">
            <a:avLst/>
          </a:prstGeom>
        </p:spPr>
        <p:txBody>
          <a:bodyPr wrap="none">
            <a:spAutoFit/>
          </a:bodyPr>
          <a:lstStyle/>
          <a:p>
            <a:r>
              <a:rPr lang="en-GB" sz="2000" dirty="0">
                <a:latin typeface="Optima" panose="02000503060000020004" pitchFamily="2" charset="0"/>
              </a:rPr>
              <a:t>… (more on a few minutes)</a:t>
            </a:r>
          </a:p>
        </p:txBody>
      </p:sp>
    </p:spTree>
    <p:extLst>
      <p:ext uri="{BB962C8B-B14F-4D97-AF65-F5344CB8AC3E}">
        <p14:creationId xmlns:p14="http://schemas.microsoft.com/office/powerpoint/2010/main" val="2797020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Beware of ‘researcher’s degrees of freedom’</a:t>
            </a:r>
            <a:endParaRPr lang="en-GB" sz="4000" baseline="30000" dirty="0">
              <a:latin typeface="Optima" panose="02000503060000020004" pitchFamily="2" charset="0"/>
            </a:endParaRPr>
          </a:p>
        </p:txBody>
      </p:sp>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571005" y="1993239"/>
            <a:ext cx="4476008" cy="4351338"/>
          </a:xfrm>
        </p:spPr>
        <p:txBody>
          <a:bodyPr>
            <a:normAutofit/>
          </a:bodyPr>
          <a:lstStyle/>
          <a:p>
            <a:pPr marL="514350" indent="-514350">
              <a:buFont typeface="+mj-lt"/>
              <a:buAutoNum type="arabicPeriod"/>
            </a:pPr>
            <a:r>
              <a:rPr lang="en-GB" sz="2400" dirty="0">
                <a:latin typeface="Optima" panose="02000503060000020004" pitchFamily="2" charset="0"/>
              </a:rPr>
              <a:t>The usual text mining decisions</a:t>
            </a:r>
          </a:p>
          <a:p>
            <a:pPr lvl="1"/>
            <a:r>
              <a:rPr lang="en-GB" sz="2000" dirty="0">
                <a:latin typeface="Optima" panose="02000503060000020004" pitchFamily="2" charset="0"/>
              </a:rPr>
              <a:t>Stemming, lemmatization, punctuation, contractions, abbreviations, …</a:t>
            </a:r>
          </a:p>
          <a:p>
            <a:pPr marL="514350" indent="-514350">
              <a:buFont typeface="+mj-lt"/>
              <a:buAutoNum type="arabicPeriod"/>
            </a:pPr>
            <a:r>
              <a:rPr lang="en-GB" sz="2400" dirty="0">
                <a:latin typeface="Optima" panose="02000503060000020004" pitchFamily="2" charset="0"/>
              </a:rPr>
              <a:t>New decisions:</a:t>
            </a:r>
          </a:p>
          <a:p>
            <a:pPr lvl="1"/>
            <a:r>
              <a:rPr lang="en-GB" sz="2000" dirty="0">
                <a:latin typeface="Optima" panose="02000503060000020004" pitchFamily="2" charset="0"/>
              </a:rPr>
              <a:t>“context window” size?</a:t>
            </a:r>
          </a:p>
          <a:p>
            <a:pPr lvl="1"/>
            <a:r>
              <a:rPr lang="en-GB" sz="2000" dirty="0">
                <a:latin typeface="Optima" panose="02000503060000020004" pitchFamily="2" charset="0"/>
              </a:rPr>
              <a:t>Low pass filter size?</a:t>
            </a:r>
          </a:p>
          <a:p>
            <a:pPr lvl="1"/>
            <a:r>
              <a:rPr lang="en-GB" sz="2000" dirty="0">
                <a:latin typeface="Optima" panose="02000503060000020004" pitchFamily="2" charset="0"/>
              </a:rPr>
              <a:t>Valence shifter weights?</a:t>
            </a:r>
          </a:p>
          <a:p>
            <a:pPr lvl="1"/>
            <a:r>
              <a:rPr lang="en-GB" sz="2000" dirty="0">
                <a:latin typeface="Optima" panose="02000503060000020004" pitchFamily="2" charset="0"/>
              </a:rPr>
              <a:t>Scaling?</a:t>
            </a:r>
          </a:p>
        </p:txBody>
      </p:sp>
      <p:sp>
        <p:nvSpPr>
          <p:cNvPr id="3" name="TextBox 2">
            <a:extLst>
              <a:ext uri="{FF2B5EF4-FFF2-40B4-BE49-F238E27FC236}">
                <a16:creationId xmlns:a16="http://schemas.microsoft.com/office/drawing/2014/main" id="{5793CBE1-81C2-BB4B-9E4C-9EEEE946849B}"/>
              </a:ext>
            </a:extLst>
          </p:cNvPr>
          <p:cNvSpPr txBox="1"/>
          <p:nvPr/>
        </p:nvSpPr>
        <p:spPr>
          <a:xfrm>
            <a:off x="8672887" y="4057422"/>
            <a:ext cx="1807803" cy="369332"/>
          </a:xfrm>
          <a:prstGeom prst="rect">
            <a:avLst/>
          </a:prstGeom>
          <a:noFill/>
        </p:spPr>
        <p:txBody>
          <a:bodyPr wrap="none" rtlCol="0">
            <a:spAutoFit/>
          </a:bodyPr>
          <a:lstStyle/>
          <a:p>
            <a:r>
              <a:rPr lang="en-GB" dirty="0">
                <a:latin typeface="Optima" panose="02000503060000020004" pitchFamily="2" charset="0"/>
              </a:rPr>
              <a:t>Narrow window</a:t>
            </a:r>
            <a:endParaRPr lang="en-GB" dirty="0"/>
          </a:p>
        </p:txBody>
      </p:sp>
      <p:sp>
        <p:nvSpPr>
          <p:cNvPr id="8" name="TextBox 7">
            <a:extLst>
              <a:ext uri="{FF2B5EF4-FFF2-40B4-BE49-F238E27FC236}">
                <a16:creationId xmlns:a16="http://schemas.microsoft.com/office/drawing/2014/main" id="{821FDDB2-9B6B-1B4A-B0B3-A6ACE96FD2AF}"/>
              </a:ext>
            </a:extLst>
          </p:cNvPr>
          <p:cNvSpPr txBox="1"/>
          <p:nvPr/>
        </p:nvSpPr>
        <p:spPr>
          <a:xfrm>
            <a:off x="8672887" y="1351735"/>
            <a:ext cx="1588384" cy="369332"/>
          </a:xfrm>
          <a:prstGeom prst="rect">
            <a:avLst/>
          </a:prstGeom>
          <a:noFill/>
        </p:spPr>
        <p:txBody>
          <a:bodyPr wrap="none" rtlCol="0">
            <a:spAutoFit/>
          </a:bodyPr>
          <a:lstStyle/>
          <a:p>
            <a:r>
              <a:rPr lang="en-GB" dirty="0">
                <a:latin typeface="Optima" panose="02000503060000020004" pitchFamily="2" charset="0"/>
              </a:rPr>
              <a:t>Wide window</a:t>
            </a:r>
            <a:endParaRPr lang="en-GB" dirty="0"/>
          </a:p>
        </p:txBody>
      </p:sp>
      <p:sp>
        <p:nvSpPr>
          <p:cNvPr id="10" name="TextBox 9">
            <a:extLst>
              <a:ext uri="{FF2B5EF4-FFF2-40B4-BE49-F238E27FC236}">
                <a16:creationId xmlns:a16="http://schemas.microsoft.com/office/drawing/2014/main" id="{2D35F92C-483D-164E-8FED-9C9E781DA719}"/>
              </a:ext>
            </a:extLst>
          </p:cNvPr>
          <p:cNvSpPr txBox="1"/>
          <p:nvPr/>
        </p:nvSpPr>
        <p:spPr>
          <a:xfrm>
            <a:off x="5235039" y="1349370"/>
            <a:ext cx="939681" cy="369332"/>
          </a:xfrm>
          <a:prstGeom prst="rect">
            <a:avLst/>
          </a:prstGeom>
          <a:noFill/>
        </p:spPr>
        <p:txBody>
          <a:bodyPr wrap="none" rtlCol="0">
            <a:spAutoFit/>
          </a:bodyPr>
          <a:lstStyle/>
          <a:p>
            <a:r>
              <a:rPr lang="en-GB" dirty="0">
                <a:latin typeface="Optima" panose="02000503060000020004" pitchFamily="2" charset="0"/>
              </a:rPr>
              <a:t>LFP = 5</a:t>
            </a:r>
            <a:endParaRPr lang="en-GB" dirty="0"/>
          </a:p>
        </p:txBody>
      </p:sp>
      <p:sp>
        <p:nvSpPr>
          <p:cNvPr id="12" name="TextBox 11">
            <a:extLst>
              <a:ext uri="{FF2B5EF4-FFF2-40B4-BE49-F238E27FC236}">
                <a16:creationId xmlns:a16="http://schemas.microsoft.com/office/drawing/2014/main" id="{2A02A56F-862F-884D-837A-5A8AF365E48F}"/>
              </a:ext>
            </a:extLst>
          </p:cNvPr>
          <p:cNvSpPr txBox="1"/>
          <p:nvPr/>
        </p:nvSpPr>
        <p:spPr>
          <a:xfrm>
            <a:off x="5235039" y="4057422"/>
            <a:ext cx="1067921" cy="369332"/>
          </a:xfrm>
          <a:prstGeom prst="rect">
            <a:avLst/>
          </a:prstGeom>
          <a:noFill/>
        </p:spPr>
        <p:txBody>
          <a:bodyPr wrap="none" rtlCol="0">
            <a:spAutoFit/>
          </a:bodyPr>
          <a:lstStyle/>
          <a:p>
            <a:r>
              <a:rPr lang="en-GB" dirty="0">
                <a:latin typeface="Optima" panose="02000503060000020004" pitchFamily="2" charset="0"/>
              </a:rPr>
              <a:t>LFP = 10</a:t>
            </a:r>
            <a:endParaRPr lang="en-GB" dirty="0"/>
          </a:p>
        </p:txBody>
      </p:sp>
      <p:pic>
        <p:nvPicPr>
          <p:cNvPr id="16" name="Picture 15">
            <a:extLst>
              <a:ext uri="{FF2B5EF4-FFF2-40B4-BE49-F238E27FC236}">
                <a16:creationId xmlns:a16="http://schemas.microsoft.com/office/drawing/2014/main" id="{8B23454E-D10A-C948-9A56-DD3522E8B513}"/>
              </a:ext>
            </a:extLst>
          </p:cNvPr>
          <p:cNvPicPr>
            <a:picLocks noChangeAspect="1"/>
          </p:cNvPicPr>
          <p:nvPr/>
        </p:nvPicPr>
        <p:blipFill>
          <a:blip r:embed="rId2"/>
          <a:stretch>
            <a:fillRect/>
          </a:stretch>
        </p:blipFill>
        <p:spPr>
          <a:xfrm>
            <a:off x="5135830" y="4426754"/>
            <a:ext cx="2812695" cy="2090057"/>
          </a:xfrm>
          <a:prstGeom prst="rect">
            <a:avLst/>
          </a:prstGeom>
        </p:spPr>
      </p:pic>
      <p:pic>
        <p:nvPicPr>
          <p:cNvPr id="18" name="Picture 17">
            <a:extLst>
              <a:ext uri="{FF2B5EF4-FFF2-40B4-BE49-F238E27FC236}">
                <a16:creationId xmlns:a16="http://schemas.microsoft.com/office/drawing/2014/main" id="{2E6B912A-3A41-194E-A757-36A44CB8B7D8}"/>
              </a:ext>
            </a:extLst>
          </p:cNvPr>
          <p:cNvPicPr>
            <a:picLocks noChangeAspect="1"/>
          </p:cNvPicPr>
          <p:nvPr/>
        </p:nvPicPr>
        <p:blipFill>
          <a:blip r:embed="rId3"/>
          <a:stretch>
            <a:fillRect/>
          </a:stretch>
        </p:blipFill>
        <p:spPr>
          <a:xfrm>
            <a:off x="5047012" y="1652703"/>
            <a:ext cx="2847125" cy="2115641"/>
          </a:xfrm>
          <a:prstGeom prst="rect">
            <a:avLst/>
          </a:prstGeom>
        </p:spPr>
      </p:pic>
      <p:pic>
        <p:nvPicPr>
          <p:cNvPr id="20" name="Picture 19">
            <a:extLst>
              <a:ext uri="{FF2B5EF4-FFF2-40B4-BE49-F238E27FC236}">
                <a16:creationId xmlns:a16="http://schemas.microsoft.com/office/drawing/2014/main" id="{22E00887-A3AA-0144-8CBE-5EA8FF988A44}"/>
              </a:ext>
            </a:extLst>
          </p:cNvPr>
          <p:cNvPicPr>
            <a:picLocks noChangeAspect="1"/>
          </p:cNvPicPr>
          <p:nvPr/>
        </p:nvPicPr>
        <p:blipFill>
          <a:blip r:embed="rId4"/>
          <a:stretch>
            <a:fillRect/>
          </a:stretch>
        </p:blipFill>
        <p:spPr>
          <a:xfrm>
            <a:off x="8136551" y="1690688"/>
            <a:ext cx="2936520" cy="2182068"/>
          </a:xfrm>
          <a:prstGeom prst="rect">
            <a:avLst/>
          </a:prstGeom>
        </p:spPr>
      </p:pic>
      <p:pic>
        <p:nvPicPr>
          <p:cNvPr id="23" name="Picture 22">
            <a:extLst>
              <a:ext uri="{FF2B5EF4-FFF2-40B4-BE49-F238E27FC236}">
                <a16:creationId xmlns:a16="http://schemas.microsoft.com/office/drawing/2014/main" id="{02B6516A-6FC3-B249-9618-11A70F5E2D76}"/>
              </a:ext>
            </a:extLst>
          </p:cNvPr>
          <p:cNvPicPr>
            <a:picLocks noChangeAspect="1"/>
          </p:cNvPicPr>
          <p:nvPr/>
        </p:nvPicPr>
        <p:blipFill>
          <a:blip r:embed="rId5"/>
          <a:stretch>
            <a:fillRect/>
          </a:stretch>
        </p:blipFill>
        <p:spPr>
          <a:xfrm>
            <a:off x="8136551" y="4405320"/>
            <a:ext cx="2851629" cy="2118987"/>
          </a:xfrm>
          <a:prstGeom prst="rect">
            <a:avLst/>
          </a:prstGeom>
        </p:spPr>
      </p:pic>
    </p:spTree>
    <p:extLst>
      <p:ext uri="{BB962C8B-B14F-4D97-AF65-F5344CB8AC3E}">
        <p14:creationId xmlns:p14="http://schemas.microsoft.com/office/powerpoint/2010/main" val="1456831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a:xfrm>
            <a:off x="838200" y="365125"/>
            <a:ext cx="10515600" cy="786781"/>
          </a:xfrm>
        </p:spPr>
        <p:txBody>
          <a:bodyPr anchor="t">
            <a:noAutofit/>
          </a:bodyPr>
          <a:lstStyle/>
          <a:p>
            <a:pPr algn="ctr"/>
            <a:r>
              <a:rPr lang="en-GB" sz="4000" dirty="0">
                <a:latin typeface="Optima" panose="02000503060000020004" pitchFamily="2" charset="0"/>
              </a:rPr>
              <a:t>Why bother?</a:t>
            </a:r>
            <a:endParaRPr lang="en-GB" sz="4000" baseline="30000" dirty="0">
              <a:latin typeface="Optima" panose="02000503060000020004" pitchFamily="2" charset="0"/>
            </a:endParaRP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pic>
        <p:nvPicPr>
          <p:cNvPr id="8" name="Picture 7">
            <a:extLst>
              <a:ext uri="{FF2B5EF4-FFF2-40B4-BE49-F238E27FC236}">
                <a16:creationId xmlns:a16="http://schemas.microsoft.com/office/drawing/2014/main" id="{AF6F1094-D5D4-9940-ABAF-C9E94E0ECE36}"/>
              </a:ext>
            </a:extLst>
          </p:cNvPr>
          <p:cNvPicPr>
            <a:picLocks noChangeAspect="1"/>
          </p:cNvPicPr>
          <p:nvPr/>
        </p:nvPicPr>
        <p:blipFill>
          <a:blip r:embed="rId5"/>
          <a:stretch>
            <a:fillRect/>
          </a:stretch>
        </p:blipFill>
        <p:spPr>
          <a:xfrm>
            <a:off x="2762041" y="1430613"/>
            <a:ext cx="6678853" cy="4728628"/>
          </a:xfrm>
          <a:prstGeom prst="rect">
            <a:avLst/>
          </a:prstGeom>
        </p:spPr>
      </p:pic>
    </p:spTree>
    <p:extLst>
      <p:ext uri="{BB962C8B-B14F-4D97-AF65-F5344CB8AC3E}">
        <p14:creationId xmlns:p14="http://schemas.microsoft.com/office/powerpoint/2010/main" val="2833639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Outlook</a:t>
            </a:r>
            <a:endParaRPr lang="en-GB" sz="4000" baseline="30000" dirty="0">
              <a:latin typeface="Optima" panose="02000503060000020004" pitchFamily="2" charset="0"/>
            </a:endParaRPr>
          </a:p>
        </p:txBody>
      </p:sp>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838200" y="1427747"/>
            <a:ext cx="10173268" cy="4068125"/>
          </a:xfrm>
        </p:spPr>
        <p:txBody>
          <a:bodyPr>
            <a:normAutofit/>
          </a:bodyPr>
          <a:lstStyle/>
          <a:p>
            <a:r>
              <a:rPr lang="en-GB" dirty="0">
                <a:latin typeface="Optima" panose="02000503060000020004" pitchFamily="2" charset="0"/>
              </a:rPr>
              <a:t>Beyond sentiment</a:t>
            </a:r>
          </a:p>
          <a:p>
            <a:pPr lvl="1"/>
            <a:r>
              <a:rPr lang="en-GB" dirty="0">
                <a:latin typeface="Optima" panose="02000503060000020004" pitchFamily="2" charset="0"/>
              </a:rPr>
              <a:t>Abusive language</a:t>
            </a:r>
          </a:p>
          <a:p>
            <a:pPr lvl="1"/>
            <a:r>
              <a:rPr lang="en-GB" dirty="0">
                <a:latin typeface="Optima" panose="02000503060000020004" pitchFamily="2" charset="0"/>
              </a:rPr>
              <a:t>Vulgarity</a:t>
            </a:r>
          </a:p>
          <a:p>
            <a:pPr lvl="1"/>
            <a:r>
              <a:rPr lang="en-GB" dirty="0">
                <a:latin typeface="Optima" panose="02000503060000020004" pitchFamily="2" charset="0"/>
              </a:rPr>
              <a:t>Complexity</a:t>
            </a:r>
          </a:p>
          <a:p>
            <a:r>
              <a:rPr lang="en-GB" dirty="0">
                <a:latin typeface="Optima" panose="02000503060000020004" pitchFamily="2" charset="0"/>
              </a:rPr>
              <a:t>Extensions</a:t>
            </a:r>
          </a:p>
          <a:p>
            <a:pPr lvl="1"/>
            <a:r>
              <a:rPr lang="en-GB" dirty="0">
                <a:latin typeface="Optima" panose="02000503060000020004" pitchFamily="2" charset="0"/>
              </a:rPr>
              <a:t>Time-series modelling</a:t>
            </a:r>
          </a:p>
          <a:p>
            <a:pPr lvl="1"/>
            <a:r>
              <a:rPr lang="en-GB" dirty="0">
                <a:latin typeface="Optima" panose="02000503060000020004" pitchFamily="2" charset="0"/>
              </a:rPr>
              <a:t>Event modelling</a:t>
            </a:r>
          </a:p>
          <a:p>
            <a:r>
              <a:rPr lang="en-GB" dirty="0">
                <a:latin typeface="Optima" panose="02000503060000020004" pitchFamily="2" charset="0"/>
              </a:rPr>
              <a:t>Supervised ML with shape coordinates</a:t>
            </a:r>
          </a:p>
          <a:p>
            <a:pPr lvl="1"/>
            <a:r>
              <a:rPr lang="en-GB" dirty="0">
                <a:latin typeface="Optima" panose="02000503060000020004" pitchFamily="2" charset="0"/>
              </a:rPr>
              <a:t>Predicting progression?</a:t>
            </a: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spTree>
    <p:extLst>
      <p:ext uri="{BB962C8B-B14F-4D97-AF65-F5344CB8AC3E}">
        <p14:creationId xmlns:p14="http://schemas.microsoft.com/office/powerpoint/2010/main" val="355725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Why this workshop?</a:t>
            </a:r>
            <a:endParaRPr lang="en-GB" sz="4000" baseline="30000" dirty="0">
              <a:latin typeface="Optima" panose="02000503060000020004" pitchFamily="2" charset="0"/>
            </a:endParaRP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pic>
        <p:nvPicPr>
          <p:cNvPr id="8" name="Picture 7">
            <a:extLst>
              <a:ext uri="{FF2B5EF4-FFF2-40B4-BE49-F238E27FC236}">
                <a16:creationId xmlns:a16="http://schemas.microsoft.com/office/drawing/2014/main" id="{B9B42742-6888-3845-80A5-8D5C76C6CC44}"/>
              </a:ext>
            </a:extLst>
          </p:cNvPr>
          <p:cNvPicPr>
            <a:picLocks noChangeAspect="1"/>
          </p:cNvPicPr>
          <p:nvPr/>
        </p:nvPicPr>
        <p:blipFill>
          <a:blip r:embed="rId5"/>
          <a:stretch>
            <a:fillRect/>
          </a:stretch>
        </p:blipFill>
        <p:spPr>
          <a:xfrm>
            <a:off x="3301668" y="1057219"/>
            <a:ext cx="5588664" cy="3431636"/>
          </a:xfrm>
          <a:prstGeom prst="rect">
            <a:avLst/>
          </a:prstGeom>
        </p:spPr>
      </p:pic>
      <p:sp>
        <p:nvSpPr>
          <p:cNvPr id="3" name="TextBox 2">
            <a:extLst>
              <a:ext uri="{FF2B5EF4-FFF2-40B4-BE49-F238E27FC236}">
                <a16:creationId xmlns:a16="http://schemas.microsoft.com/office/drawing/2014/main" id="{8B5B1EAD-150B-754C-88AB-F620D36C5926}"/>
              </a:ext>
            </a:extLst>
          </p:cNvPr>
          <p:cNvSpPr txBox="1"/>
          <p:nvPr/>
        </p:nvSpPr>
        <p:spPr>
          <a:xfrm>
            <a:off x="2524261" y="3806274"/>
            <a:ext cx="7551683" cy="954107"/>
          </a:xfrm>
          <a:prstGeom prst="rect">
            <a:avLst/>
          </a:prstGeom>
          <a:noFill/>
        </p:spPr>
        <p:txBody>
          <a:bodyPr wrap="none" rtlCol="0">
            <a:spAutoFit/>
          </a:bodyPr>
          <a:lstStyle/>
          <a:p>
            <a:r>
              <a:rPr lang="en-GB" sz="2800" dirty="0">
                <a:latin typeface="Optima" panose="02000503060000020004" pitchFamily="2" charset="0"/>
              </a:rPr>
              <a:t>- YouTube data (strangely) untapped data source</a:t>
            </a:r>
          </a:p>
          <a:p>
            <a:r>
              <a:rPr lang="en-GB" sz="2800" dirty="0">
                <a:latin typeface="Optima" panose="02000503060000020004" pitchFamily="2" charset="0"/>
              </a:rPr>
              <a:t>- Think of: vloggers, news channels, …</a:t>
            </a:r>
            <a:endParaRPr lang="en-GB" sz="2800" dirty="0"/>
          </a:p>
        </p:txBody>
      </p:sp>
      <p:sp>
        <p:nvSpPr>
          <p:cNvPr id="16" name="TextBox 15">
            <a:extLst>
              <a:ext uri="{FF2B5EF4-FFF2-40B4-BE49-F238E27FC236}">
                <a16:creationId xmlns:a16="http://schemas.microsoft.com/office/drawing/2014/main" id="{EAEC2685-5B2B-7646-A17A-93A6E32FADFA}"/>
              </a:ext>
            </a:extLst>
          </p:cNvPr>
          <p:cNvSpPr txBox="1"/>
          <p:nvPr/>
        </p:nvSpPr>
        <p:spPr>
          <a:xfrm>
            <a:off x="2757882" y="5232648"/>
            <a:ext cx="7084440" cy="1384995"/>
          </a:xfrm>
          <a:prstGeom prst="rect">
            <a:avLst/>
          </a:prstGeom>
          <a:solidFill>
            <a:schemeClr val="accent4">
              <a:lumMod val="60000"/>
              <a:lumOff val="40000"/>
            </a:schemeClr>
          </a:solidFill>
          <a:ln>
            <a:noFill/>
          </a:ln>
        </p:spPr>
        <p:txBody>
          <a:bodyPr wrap="none" rtlCol="0">
            <a:spAutoFit/>
          </a:bodyPr>
          <a:lstStyle/>
          <a:p>
            <a:r>
              <a:rPr lang="en-GB" sz="2800" dirty="0">
                <a:latin typeface="Optima" panose="02000503060000020004" pitchFamily="2" charset="0"/>
              </a:rPr>
              <a:t>Two problems:</a:t>
            </a:r>
          </a:p>
          <a:p>
            <a:pPr marL="514350" indent="-514350">
              <a:buAutoNum type="arabicPeriod"/>
            </a:pPr>
            <a:r>
              <a:rPr lang="en-GB" sz="2800" dirty="0">
                <a:latin typeface="Optima" panose="02000503060000020004" pitchFamily="2" charset="0"/>
              </a:rPr>
              <a:t>Vlogs are </a:t>
            </a:r>
            <a:r>
              <a:rPr lang="en-GB" sz="2800" dirty="0" err="1">
                <a:latin typeface="Optima" panose="02000503060000020004" pitchFamily="2" charset="0"/>
              </a:rPr>
              <a:t>looooong</a:t>
            </a:r>
            <a:r>
              <a:rPr lang="en-GB" sz="2800" dirty="0">
                <a:latin typeface="Optima" panose="02000503060000020004" pitchFamily="2" charset="0"/>
              </a:rPr>
              <a:t> strings of text</a:t>
            </a:r>
          </a:p>
          <a:p>
            <a:pPr marL="514350" indent="-514350">
              <a:buAutoNum type="arabicPeriod"/>
            </a:pPr>
            <a:r>
              <a:rPr lang="en-GB" sz="2800" dirty="0">
                <a:latin typeface="Optima" panose="02000503060000020004" pitchFamily="2" charset="0"/>
              </a:rPr>
              <a:t>Automated transcripts are not punctuated</a:t>
            </a:r>
          </a:p>
        </p:txBody>
      </p:sp>
    </p:spTree>
    <p:extLst>
      <p:ext uri="{BB962C8B-B14F-4D97-AF65-F5344CB8AC3E}">
        <p14:creationId xmlns:p14="http://schemas.microsoft.com/office/powerpoint/2010/main" val="67410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a:xfrm>
            <a:off x="838200" y="340330"/>
            <a:ext cx="10515600" cy="1325563"/>
          </a:xfrm>
        </p:spPr>
        <p:txBody>
          <a:bodyPr anchor="t">
            <a:noAutofit/>
          </a:bodyPr>
          <a:lstStyle/>
          <a:p>
            <a:pPr algn="ctr"/>
            <a:r>
              <a:rPr lang="en-GB" sz="4000" dirty="0">
                <a:latin typeface="Optima" panose="02000503060000020004" pitchFamily="2" charset="0"/>
              </a:rPr>
              <a:t>RQs we can answer with LTTA</a:t>
            </a:r>
            <a:endParaRPr lang="en-GB" sz="4000" baseline="30000" dirty="0">
              <a:latin typeface="Optima" panose="02000503060000020004" pitchFamily="2" charset="0"/>
            </a:endParaRPr>
          </a:p>
        </p:txBody>
      </p:sp>
      <p:pic>
        <p:nvPicPr>
          <p:cNvPr id="15" name="Picture 14">
            <a:extLst>
              <a:ext uri="{FF2B5EF4-FFF2-40B4-BE49-F238E27FC236}">
                <a16:creationId xmlns:a16="http://schemas.microsoft.com/office/drawing/2014/main" id="{B884DA2B-76C9-5848-9429-099DA533595E}"/>
              </a:ext>
            </a:extLst>
          </p:cNvPr>
          <p:cNvPicPr>
            <a:picLocks noChangeAspect="1"/>
          </p:cNvPicPr>
          <p:nvPr/>
        </p:nvPicPr>
        <p:blipFill>
          <a:blip r:embed="rId2"/>
          <a:stretch>
            <a:fillRect/>
          </a:stretch>
        </p:blipFill>
        <p:spPr>
          <a:xfrm>
            <a:off x="7093564" y="2845960"/>
            <a:ext cx="3276171" cy="1019734"/>
          </a:xfrm>
          <a:prstGeom prst="rect">
            <a:avLst/>
          </a:prstGeom>
        </p:spPr>
      </p:pic>
      <p:pic>
        <p:nvPicPr>
          <p:cNvPr id="19" name="Picture 18">
            <a:extLst>
              <a:ext uri="{FF2B5EF4-FFF2-40B4-BE49-F238E27FC236}">
                <a16:creationId xmlns:a16="http://schemas.microsoft.com/office/drawing/2014/main" id="{029E8DAD-A188-FD43-8D1D-BAF88338C29D}"/>
              </a:ext>
            </a:extLst>
          </p:cNvPr>
          <p:cNvPicPr>
            <a:picLocks noChangeAspect="1"/>
          </p:cNvPicPr>
          <p:nvPr/>
        </p:nvPicPr>
        <p:blipFill>
          <a:blip r:embed="rId3"/>
          <a:stretch>
            <a:fillRect/>
          </a:stretch>
        </p:blipFill>
        <p:spPr>
          <a:xfrm>
            <a:off x="1507337" y="2928911"/>
            <a:ext cx="2988314" cy="949929"/>
          </a:xfrm>
          <a:prstGeom prst="rect">
            <a:avLst/>
          </a:prstGeom>
        </p:spPr>
      </p:pic>
      <p:sp>
        <p:nvSpPr>
          <p:cNvPr id="20" name="TextBox 19">
            <a:extLst>
              <a:ext uri="{FF2B5EF4-FFF2-40B4-BE49-F238E27FC236}">
                <a16:creationId xmlns:a16="http://schemas.microsoft.com/office/drawing/2014/main" id="{7968535D-B1C3-B243-9337-6491DAEC5C8F}"/>
              </a:ext>
            </a:extLst>
          </p:cNvPr>
          <p:cNvSpPr txBox="1"/>
          <p:nvPr/>
        </p:nvSpPr>
        <p:spPr>
          <a:xfrm>
            <a:off x="2349050" y="1969257"/>
            <a:ext cx="2075925" cy="369332"/>
          </a:xfrm>
          <a:prstGeom prst="rect">
            <a:avLst/>
          </a:prstGeom>
          <a:noFill/>
        </p:spPr>
        <p:txBody>
          <a:bodyPr wrap="square" rtlCol="0">
            <a:spAutoFit/>
          </a:bodyPr>
          <a:lstStyle/>
          <a:p>
            <a:r>
              <a:rPr lang="en-GB" dirty="0">
                <a:latin typeface="Courier New" panose="02070309020205020404" pitchFamily="49" charset="0"/>
                <a:cs typeface="Courier New" panose="02070309020205020404" pitchFamily="49" charset="0"/>
              </a:rPr>
              <a:t>47 views</a:t>
            </a:r>
          </a:p>
        </p:txBody>
      </p:sp>
      <p:sp>
        <p:nvSpPr>
          <p:cNvPr id="21" name="TextBox 20">
            <a:extLst>
              <a:ext uri="{FF2B5EF4-FFF2-40B4-BE49-F238E27FC236}">
                <a16:creationId xmlns:a16="http://schemas.microsoft.com/office/drawing/2014/main" id="{430A1F47-735E-AA4A-BF0C-AF0D66309063}"/>
              </a:ext>
            </a:extLst>
          </p:cNvPr>
          <p:cNvSpPr txBox="1"/>
          <p:nvPr/>
        </p:nvSpPr>
        <p:spPr>
          <a:xfrm>
            <a:off x="7315448" y="1969257"/>
            <a:ext cx="3738961" cy="369332"/>
          </a:xfrm>
          <a:prstGeom prst="rect">
            <a:avLst/>
          </a:prstGeom>
          <a:noFill/>
        </p:spPr>
        <p:txBody>
          <a:bodyPr wrap="square" rtlCol="0">
            <a:spAutoFit/>
          </a:bodyPr>
          <a:lstStyle/>
          <a:p>
            <a:r>
              <a:rPr lang="en-GB" dirty="0">
                <a:latin typeface="Courier New" panose="02070309020205020404" pitchFamily="49" charset="0"/>
                <a:cs typeface="Courier New" panose="02070309020205020404" pitchFamily="49" charset="0"/>
              </a:rPr>
              <a:t>47,000,000 views</a:t>
            </a:r>
          </a:p>
        </p:txBody>
      </p:sp>
      <p:pic>
        <p:nvPicPr>
          <p:cNvPr id="23" name="Picture 22">
            <a:extLst>
              <a:ext uri="{FF2B5EF4-FFF2-40B4-BE49-F238E27FC236}">
                <a16:creationId xmlns:a16="http://schemas.microsoft.com/office/drawing/2014/main" id="{C8C76AF7-DF7C-4A47-8E1E-B73ADEF62983}"/>
              </a:ext>
            </a:extLst>
          </p:cNvPr>
          <p:cNvPicPr>
            <a:picLocks noChangeAspect="1"/>
          </p:cNvPicPr>
          <p:nvPr/>
        </p:nvPicPr>
        <p:blipFill>
          <a:blip r:embed="rId4"/>
          <a:stretch>
            <a:fillRect/>
          </a:stretch>
        </p:blipFill>
        <p:spPr>
          <a:xfrm>
            <a:off x="2651176" y="4635352"/>
            <a:ext cx="1330285" cy="443428"/>
          </a:xfrm>
          <a:prstGeom prst="rect">
            <a:avLst/>
          </a:prstGeom>
        </p:spPr>
      </p:pic>
      <p:pic>
        <p:nvPicPr>
          <p:cNvPr id="25" name="Picture 24">
            <a:extLst>
              <a:ext uri="{FF2B5EF4-FFF2-40B4-BE49-F238E27FC236}">
                <a16:creationId xmlns:a16="http://schemas.microsoft.com/office/drawing/2014/main" id="{919B2A1D-2B61-EC4D-B661-E2E38C98C33B}"/>
              </a:ext>
            </a:extLst>
          </p:cNvPr>
          <p:cNvPicPr>
            <a:picLocks noChangeAspect="1"/>
          </p:cNvPicPr>
          <p:nvPr/>
        </p:nvPicPr>
        <p:blipFill>
          <a:blip r:embed="rId5"/>
          <a:stretch>
            <a:fillRect/>
          </a:stretch>
        </p:blipFill>
        <p:spPr>
          <a:xfrm>
            <a:off x="2334439" y="5078780"/>
            <a:ext cx="1963760" cy="996584"/>
          </a:xfrm>
          <a:prstGeom prst="rect">
            <a:avLst/>
          </a:prstGeom>
        </p:spPr>
      </p:pic>
      <p:sp>
        <p:nvSpPr>
          <p:cNvPr id="26" name="Left-Right Arrow 25">
            <a:extLst>
              <a:ext uri="{FF2B5EF4-FFF2-40B4-BE49-F238E27FC236}">
                <a16:creationId xmlns:a16="http://schemas.microsoft.com/office/drawing/2014/main" id="{ECC238DF-2751-B143-AE22-08DA6BDEF274}"/>
              </a:ext>
            </a:extLst>
          </p:cNvPr>
          <p:cNvSpPr/>
          <p:nvPr/>
        </p:nvSpPr>
        <p:spPr>
          <a:xfrm>
            <a:off x="4919731" y="3416665"/>
            <a:ext cx="1749753" cy="462175"/>
          </a:xfrm>
          <a:prstGeom prst="lef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7" name="Right Arrow 26">
            <a:extLst>
              <a:ext uri="{FF2B5EF4-FFF2-40B4-BE49-F238E27FC236}">
                <a16:creationId xmlns:a16="http://schemas.microsoft.com/office/drawing/2014/main" id="{F649C423-D5FE-884F-AC02-EA66D56F6880}"/>
              </a:ext>
            </a:extLst>
          </p:cNvPr>
          <p:cNvSpPr/>
          <p:nvPr/>
        </p:nvSpPr>
        <p:spPr>
          <a:xfrm>
            <a:off x="4919732" y="2909778"/>
            <a:ext cx="1749753" cy="446049"/>
          </a:xfrm>
          <a:prstGeom prs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9" name="Left-Right Arrow 28">
            <a:extLst>
              <a:ext uri="{FF2B5EF4-FFF2-40B4-BE49-F238E27FC236}">
                <a16:creationId xmlns:a16="http://schemas.microsoft.com/office/drawing/2014/main" id="{037804A3-578F-CA48-8E48-5FFB17EA4D24}"/>
              </a:ext>
            </a:extLst>
          </p:cNvPr>
          <p:cNvSpPr/>
          <p:nvPr/>
        </p:nvSpPr>
        <p:spPr>
          <a:xfrm>
            <a:off x="4919733" y="1903978"/>
            <a:ext cx="1749753" cy="499890"/>
          </a:xfrm>
          <a:prstGeom prst="lef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29C2E717-98A3-1A47-BB8C-70B5F4AFAFFC}"/>
              </a:ext>
            </a:extLst>
          </p:cNvPr>
          <p:cNvPicPr>
            <a:picLocks noChangeAspect="1"/>
          </p:cNvPicPr>
          <p:nvPr/>
        </p:nvPicPr>
        <p:blipFill>
          <a:blip r:embed="rId6"/>
          <a:stretch>
            <a:fillRect/>
          </a:stretch>
        </p:blipFill>
        <p:spPr>
          <a:xfrm>
            <a:off x="9051689" y="4863485"/>
            <a:ext cx="1434687" cy="955964"/>
          </a:xfrm>
          <a:prstGeom prst="rect">
            <a:avLst/>
          </a:prstGeom>
        </p:spPr>
      </p:pic>
      <p:pic>
        <p:nvPicPr>
          <p:cNvPr id="33" name="Picture 32">
            <a:extLst>
              <a:ext uri="{FF2B5EF4-FFF2-40B4-BE49-F238E27FC236}">
                <a16:creationId xmlns:a16="http://schemas.microsoft.com/office/drawing/2014/main" id="{D5678B54-54DA-664F-952F-6F4689619F03}"/>
              </a:ext>
            </a:extLst>
          </p:cNvPr>
          <p:cNvPicPr>
            <a:picLocks noChangeAspect="1"/>
          </p:cNvPicPr>
          <p:nvPr/>
        </p:nvPicPr>
        <p:blipFill>
          <a:blip r:embed="rId7"/>
          <a:stretch>
            <a:fillRect/>
          </a:stretch>
        </p:blipFill>
        <p:spPr>
          <a:xfrm>
            <a:off x="7076392" y="5223434"/>
            <a:ext cx="1975297" cy="987649"/>
          </a:xfrm>
          <a:prstGeom prst="rect">
            <a:avLst/>
          </a:prstGeom>
        </p:spPr>
      </p:pic>
      <p:sp>
        <p:nvSpPr>
          <p:cNvPr id="49" name="Left-Right Arrow 48">
            <a:extLst>
              <a:ext uri="{FF2B5EF4-FFF2-40B4-BE49-F238E27FC236}">
                <a16:creationId xmlns:a16="http://schemas.microsoft.com/office/drawing/2014/main" id="{60D5C067-7B35-E543-BED3-2D286A42F8E6}"/>
              </a:ext>
            </a:extLst>
          </p:cNvPr>
          <p:cNvSpPr/>
          <p:nvPr/>
        </p:nvSpPr>
        <p:spPr>
          <a:xfrm>
            <a:off x="4919730" y="5341467"/>
            <a:ext cx="1749753" cy="462175"/>
          </a:xfrm>
          <a:prstGeom prst="lef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733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a:xfrm>
            <a:off x="838200" y="340330"/>
            <a:ext cx="10515600" cy="1325563"/>
          </a:xfrm>
        </p:spPr>
        <p:txBody>
          <a:bodyPr anchor="t">
            <a:noAutofit/>
          </a:bodyPr>
          <a:lstStyle/>
          <a:p>
            <a:pPr algn="ctr"/>
            <a:r>
              <a:rPr lang="en-GB" sz="4000" dirty="0">
                <a:latin typeface="Optima" panose="02000503060000020004" pitchFamily="2" charset="0"/>
              </a:rPr>
              <a:t>RQs we need to answer </a:t>
            </a:r>
            <a:br>
              <a:rPr lang="en-GB" sz="4000" dirty="0">
                <a:latin typeface="Optima" panose="02000503060000020004" pitchFamily="2" charset="0"/>
              </a:rPr>
            </a:br>
            <a:r>
              <a:rPr lang="en-GB" sz="4000" dirty="0">
                <a:latin typeface="Optima" panose="02000503060000020004" pitchFamily="2" charset="0"/>
              </a:rPr>
              <a:t>(maybe LTTA can help?)</a:t>
            </a:r>
            <a:endParaRPr lang="en-GB" sz="4000" baseline="30000" dirty="0">
              <a:latin typeface="Optima" panose="02000503060000020004" pitchFamily="2" charset="0"/>
            </a:endParaRPr>
          </a:p>
        </p:txBody>
      </p:sp>
      <p:sp>
        <p:nvSpPr>
          <p:cNvPr id="3" name="TextBox 2">
            <a:extLst>
              <a:ext uri="{FF2B5EF4-FFF2-40B4-BE49-F238E27FC236}">
                <a16:creationId xmlns:a16="http://schemas.microsoft.com/office/drawing/2014/main" id="{0CAB4F14-0197-814B-A0FA-F847CCF814FC}"/>
              </a:ext>
            </a:extLst>
          </p:cNvPr>
          <p:cNvSpPr txBox="1"/>
          <p:nvPr/>
        </p:nvSpPr>
        <p:spPr>
          <a:xfrm>
            <a:off x="449847" y="2226644"/>
            <a:ext cx="2872902" cy="584775"/>
          </a:xfrm>
          <a:prstGeom prst="rect">
            <a:avLst/>
          </a:prstGeom>
          <a:noFill/>
        </p:spPr>
        <p:txBody>
          <a:bodyPr wrap="none" rtlCol="0">
            <a:spAutoFit/>
          </a:bodyPr>
          <a:lstStyle/>
          <a:p>
            <a:r>
              <a:rPr lang="en-GB" sz="3200" dirty="0">
                <a:latin typeface="Optima" panose="02000503060000020004" pitchFamily="2" charset="0"/>
              </a:rPr>
              <a:t>Misinformation</a:t>
            </a:r>
          </a:p>
        </p:txBody>
      </p:sp>
      <p:sp>
        <p:nvSpPr>
          <p:cNvPr id="24" name="TextBox 23">
            <a:extLst>
              <a:ext uri="{FF2B5EF4-FFF2-40B4-BE49-F238E27FC236}">
                <a16:creationId xmlns:a16="http://schemas.microsoft.com/office/drawing/2014/main" id="{CAE9DF27-71A0-FC48-8B93-75BED7467F40}"/>
              </a:ext>
            </a:extLst>
          </p:cNvPr>
          <p:cNvSpPr txBox="1"/>
          <p:nvPr/>
        </p:nvSpPr>
        <p:spPr>
          <a:xfrm>
            <a:off x="4204296" y="2226644"/>
            <a:ext cx="3783408" cy="584775"/>
          </a:xfrm>
          <a:prstGeom prst="rect">
            <a:avLst/>
          </a:prstGeom>
          <a:noFill/>
        </p:spPr>
        <p:txBody>
          <a:bodyPr wrap="none" rtlCol="0">
            <a:spAutoFit/>
          </a:bodyPr>
          <a:lstStyle/>
          <a:p>
            <a:r>
              <a:rPr lang="en-GB" sz="3200" dirty="0">
                <a:latin typeface="Optima" panose="02000503060000020004" pitchFamily="2" charset="0"/>
              </a:rPr>
              <a:t>Deception detection</a:t>
            </a:r>
            <a:endParaRPr lang="en-GB" dirty="0">
              <a:latin typeface="Optima" panose="02000503060000020004" pitchFamily="2" charset="0"/>
            </a:endParaRPr>
          </a:p>
        </p:txBody>
      </p:sp>
      <p:pic>
        <p:nvPicPr>
          <p:cNvPr id="32" name="Picture 31">
            <a:extLst>
              <a:ext uri="{FF2B5EF4-FFF2-40B4-BE49-F238E27FC236}">
                <a16:creationId xmlns:a16="http://schemas.microsoft.com/office/drawing/2014/main" id="{693A66FC-7547-E94F-840A-0840B026F7E0}"/>
              </a:ext>
            </a:extLst>
          </p:cNvPr>
          <p:cNvPicPr>
            <a:picLocks noChangeAspect="1"/>
          </p:cNvPicPr>
          <p:nvPr/>
        </p:nvPicPr>
        <p:blipFill>
          <a:blip r:embed="rId2"/>
          <a:stretch>
            <a:fillRect/>
          </a:stretch>
        </p:blipFill>
        <p:spPr>
          <a:xfrm>
            <a:off x="9453856" y="2926080"/>
            <a:ext cx="1713719" cy="1670875"/>
          </a:xfrm>
          <a:prstGeom prst="rect">
            <a:avLst/>
          </a:prstGeom>
        </p:spPr>
      </p:pic>
      <p:sp>
        <p:nvSpPr>
          <p:cNvPr id="37" name="TextBox 36">
            <a:extLst>
              <a:ext uri="{FF2B5EF4-FFF2-40B4-BE49-F238E27FC236}">
                <a16:creationId xmlns:a16="http://schemas.microsoft.com/office/drawing/2014/main" id="{4A8A87E1-C575-0E4D-A6B6-A0DAF6F85A02}"/>
              </a:ext>
            </a:extLst>
          </p:cNvPr>
          <p:cNvSpPr txBox="1"/>
          <p:nvPr/>
        </p:nvSpPr>
        <p:spPr>
          <a:xfrm>
            <a:off x="8429432" y="2226644"/>
            <a:ext cx="3762568" cy="584775"/>
          </a:xfrm>
          <a:prstGeom prst="rect">
            <a:avLst/>
          </a:prstGeom>
          <a:noFill/>
        </p:spPr>
        <p:txBody>
          <a:bodyPr wrap="none" rtlCol="0">
            <a:spAutoFit/>
          </a:bodyPr>
          <a:lstStyle/>
          <a:p>
            <a:r>
              <a:rPr lang="en-GB" sz="3200" dirty="0">
                <a:latin typeface="Optima" panose="02000503060000020004" pitchFamily="2" charset="0"/>
              </a:rPr>
              <a:t>Language escalation</a:t>
            </a:r>
            <a:endParaRPr lang="en-GB" dirty="0">
              <a:latin typeface="Optima" panose="02000503060000020004" pitchFamily="2" charset="0"/>
            </a:endParaRPr>
          </a:p>
        </p:txBody>
      </p:sp>
      <p:pic>
        <p:nvPicPr>
          <p:cNvPr id="39" name="Picture 38">
            <a:extLst>
              <a:ext uri="{FF2B5EF4-FFF2-40B4-BE49-F238E27FC236}">
                <a16:creationId xmlns:a16="http://schemas.microsoft.com/office/drawing/2014/main" id="{59343F38-3716-2642-B5B1-9D25A3086308}"/>
              </a:ext>
            </a:extLst>
          </p:cNvPr>
          <p:cNvPicPr>
            <a:picLocks noChangeAspect="1"/>
          </p:cNvPicPr>
          <p:nvPr/>
        </p:nvPicPr>
        <p:blipFill>
          <a:blip r:embed="rId3"/>
          <a:stretch>
            <a:fillRect/>
          </a:stretch>
        </p:blipFill>
        <p:spPr>
          <a:xfrm>
            <a:off x="8565605" y="4683697"/>
            <a:ext cx="3490222" cy="2174303"/>
          </a:xfrm>
          <a:prstGeom prst="rect">
            <a:avLst/>
          </a:prstGeom>
        </p:spPr>
      </p:pic>
      <p:sp>
        <p:nvSpPr>
          <p:cNvPr id="5" name="TextBox 4">
            <a:extLst>
              <a:ext uri="{FF2B5EF4-FFF2-40B4-BE49-F238E27FC236}">
                <a16:creationId xmlns:a16="http://schemas.microsoft.com/office/drawing/2014/main" id="{688286D4-0A45-3E4B-AB2E-9E87F2143D25}"/>
              </a:ext>
            </a:extLst>
          </p:cNvPr>
          <p:cNvSpPr txBox="1"/>
          <p:nvPr/>
        </p:nvSpPr>
        <p:spPr>
          <a:xfrm>
            <a:off x="321059" y="3174626"/>
            <a:ext cx="3130480" cy="1938992"/>
          </a:xfrm>
          <a:prstGeom prst="rect">
            <a:avLst/>
          </a:prstGeom>
          <a:noFill/>
        </p:spPr>
        <p:txBody>
          <a:bodyPr wrap="square" rtlCol="0">
            <a:spAutoFit/>
          </a:bodyPr>
          <a:lstStyle/>
          <a:p>
            <a:pPr marL="342900" indent="-342900">
              <a:buFontTx/>
              <a:buChar char="-"/>
            </a:pPr>
            <a:r>
              <a:rPr lang="en-GB" sz="2000" dirty="0">
                <a:latin typeface="Optima" panose="02000503060000020004" pitchFamily="2" charset="0"/>
              </a:rPr>
              <a:t>“Explainable” methods</a:t>
            </a:r>
          </a:p>
          <a:p>
            <a:pPr marL="342900" indent="-342900">
              <a:buFontTx/>
              <a:buChar char="-"/>
            </a:pPr>
            <a:r>
              <a:rPr lang="en-GB" sz="2000" dirty="0">
                <a:latin typeface="Optima" panose="02000503060000020004" pitchFamily="2" charset="0"/>
              </a:rPr>
              <a:t>Identify where fake articles differ from genuine articles</a:t>
            </a:r>
          </a:p>
          <a:p>
            <a:pPr marL="342900" indent="-342900">
              <a:buFontTx/>
              <a:buChar char="-"/>
            </a:pPr>
            <a:r>
              <a:rPr lang="en-GB" sz="2000" dirty="0">
                <a:latin typeface="Optima" panose="02000503060000020004" pitchFamily="2" charset="0"/>
                <a:sym typeface="Wingdings" pitchFamily="2" charset="2"/>
              </a:rPr>
              <a:t> highlight suspicious parts of text</a:t>
            </a:r>
            <a:endParaRPr lang="en-GB" sz="2000" dirty="0"/>
          </a:p>
        </p:txBody>
      </p:sp>
      <p:sp>
        <p:nvSpPr>
          <p:cNvPr id="40" name="TextBox 39">
            <a:extLst>
              <a:ext uri="{FF2B5EF4-FFF2-40B4-BE49-F238E27FC236}">
                <a16:creationId xmlns:a16="http://schemas.microsoft.com/office/drawing/2014/main" id="{90120135-1665-1B49-B428-895E1A7D2C5E}"/>
              </a:ext>
            </a:extLst>
          </p:cNvPr>
          <p:cNvSpPr txBox="1"/>
          <p:nvPr/>
        </p:nvSpPr>
        <p:spPr>
          <a:xfrm>
            <a:off x="4443332" y="3174626"/>
            <a:ext cx="3130480" cy="707886"/>
          </a:xfrm>
          <a:prstGeom prst="rect">
            <a:avLst/>
          </a:prstGeom>
          <a:noFill/>
        </p:spPr>
        <p:txBody>
          <a:bodyPr wrap="square" rtlCol="0">
            <a:spAutoFit/>
          </a:bodyPr>
          <a:lstStyle/>
          <a:p>
            <a:pPr marL="342900" indent="-342900">
              <a:buFontTx/>
              <a:buChar char="-"/>
            </a:pPr>
            <a:r>
              <a:rPr lang="en-GB" sz="2000" dirty="0">
                <a:latin typeface="Optima" panose="02000503060000020004" pitchFamily="2" charset="0"/>
              </a:rPr>
              <a:t>Biggest challenge: embedded lies</a:t>
            </a:r>
          </a:p>
        </p:txBody>
      </p:sp>
    </p:spTree>
    <p:extLst>
      <p:ext uri="{BB962C8B-B14F-4D97-AF65-F5344CB8AC3E}">
        <p14:creationId xmlns:p14="http://schemas.microsoft.com/office/powerpoint/2010/main" val="3737991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About this workshop</a:t>
            </a:r>
            <a:endParaRPr lang="en-GB" sz="4000" baseline="30000" dirty="0">
              <a:latin typeface="Optima" panose="02000503060000020004" pitchFamily="2" charset="0"/>
            </a:endParaRPr>
          </a:p>
        </p:txBody>
      </p:sp>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838200" y="1825625"/>
            <a:ext cx="10515600" cy="3670247"/>
          </a:xfrm>
        </p:spPr>
        <p:txBody>
          <a:bodyPr>
            <a:normAutofit lnSpcReduction="10000"/>
          </a:bodyPr>
          <a:lstStyle/>
          <a:p>
            <a:r>
              <a:rPr lang="en-GB" dirty="0">
                <a:latin typeface="Optima" panose="02000503060000020004" pitchFamily="2" charset="0"/>
              </a:rPr>
              <a:t>All slides, data, code, … openly available</a:t>
            </a:r>
          </a:p>
          <a:p>
            <a:endParaRPr lang="en-GB" dirty="0">
              <a:latin typeface="Optima" panose="02000503060000020004" pitchFamily="2" charset="0"/>
            </a:endParaRPr>
          </a:p>
          <a:p>
            <a:r>
              <a:rPr lang="en-GB" dirty="0">
                <a:latin typeface="Optima" panose="02000503060000020004" pitchFamily="2" charset="0"/>
              </a:rPr>
              <a:t>Morning part:</a:t>
            </a:r>
          </a:p>
          <a:p>
            <a:pPr lvl="1"/>
            <a:r>
              <a:rPr lang="en-GB" dirty="0">
                <a:latin typeface="Optima" panose="02000503060000020004" pitchFamily="2" charset="0"/>
              </a:rPr>
              <a:t>Examples of LTTA</a:t>
            </a:r>
          </a:p>
          <a:p>
            <a:pPr lvl="1"/>
            <a:r>
              <a:rPr lang="en-GB" dirty="0">
                <a:latin typeface="Optima" panose="02000503060000020004" pitchFamily="2" charset="0"/>
              </a:rPr>
              <a:t>Practical in R</a:t>
            </a:r>
          </a:p>
          <a:p>
            <a:pPr marL="0" indent="0">
              <a:buNone/>
            </a:pPr>
            <a:endParaRPr lang="en-GB" dirty="0">
              <a:latin typeface="Optima" panose="02000503060000020004" pitchFamily="2" charset="0"/>
            </a:endParaRPr>
          </a:p>
          <a:p>
            <a:r>
              <a:rPr lang="en-GB" dirty="0">
                <a:latin typeface="Optima" panose="02000503060000020004" pitchFamily="2" charset="0"/>
              </a:rPr>
              <a:t>Afternoon part:</a:t>
            </a:r>
          </a:p>
          <a:p>
            <a:pPr lvl="1"/>
            <a:r>
              <a:rPr lang="en-GB" dirty="0">
                <a:latin typeface="Optima" panose="02000503060000020004" pitchFamily="2" charset="0"/>
              </a:rPr>
              <a:t>Paper hackathon</a:t>
            </a: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spTree>
    <p:extLst>
      <p:ext uri="{BB962C8B-B14F-4D97-AF65-F5344CB8AC3E}">
        <p14:creationId xmlns:p14="http://schemas.microsoft.com/office/powerpoint/2010/main" val="117637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b="1" dirty="0">
                <a:latin typeface="Optima" panose="02000503060000020004" pitchFamily="2" charset="0"/>
              </a:rPr>
              <a:t>Static</a:t>
            </a:r>
            <a:r>
              <a:rPr lang="en-GB" sz="4000" dirty="0">
                <a:latin typeface="Optima" panose="02000503060000020004" pitchFamily="2" charset="0"/>
              </a:rPr>
              <a:t> vs dynamic approaches</a:t>
            </a:r>
            <a:endParaRPr lang="en-GB" sz="4000" baseline="30000" dirty="0">
              <a:latin typeface="Optima" panose="02000503060000020004" pitchFamily="2" charset="0"/>
            </a:endParaRP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sp>
        <p:nvSpPr>
          <p:cNvPr id="10" name="TextBox 9">
            <a:extLst>
              <a:ext uri="{FF2B5EF4-FFF2-40B4-BE49-F238E27FC236}">
                <a16:creationId xmlns:a16="http://schemas.microsoft.com/office/drawing/2014/main" id="{A67A5EAE-E3AB-E745-8708-476163E392B4}"/>
              </a:ext>
            </a:extLst>
          </p:cNvPr>
          <p:cNvSpPr txBox="1"/>
          <p:nvPr/>
        </p:nvSpPr>
        <p:spPr>
          <a:xfrm>
            <a:off x="571051" y="1690688"/>
            <a:ext cx="4709287" cy="1384995"/>
          </a:xfrm>
          <a:prstGeom prst="rect">
            <a:avLst/>
          </a:prstGeom>
          <a:noFill/>
        </p:spPr>
        <p:txBody>
          <a:bodyPr wrap="square" rtlCol="0">
            <a:spAutoFit/>
          </a:bodyPr>
          <a:lstStyle/>
          <a:p>
            <a:r>
              <a:rPr lang="en-GB" sz="1400" dirty="0">
                <a:latin typeface="Courier New" panose="02070309020205020404" pitchFamily="49" charset="0"/>
                <a:cs typeface="Courier New" panose="02070309020205020404" pitchFamily="49" charset="0"/>
              </a:rPr>
              <a:t>we the citizens of </a:t>
            </a:r>
            <a:r>
              <a:rPr lang="en-GB" sz="1400" dirty="0" err="1">
                <a:latin typeface="Courier New" panose="02070309020205020404" pitchFamily="49" charset="0"/>
                <a:cs typeface="Courier New" panose="02070309020205020404" pitchFamily="49" charset="0"/>
              </a:rPr>
              <a:t>america</a:t>
            </a:r>
            <a:r>
              <a:rPr lang="en-GB" sz="1400" dirty="0">
                <a:latin typeface="Courier New" panose="02070309020205020404" pitchFamily="49" charset="0"/>
                <a:cs typeface="Courier New" panose="02070309020205020404" pitchFamily="49" charset="0"/>
              </a:rPr>
              <a:t> are now joined in a great national effort to rebuild our country and restore its promise for all of our people together we will determine the course of </a:t>
            </a:r>
            <a:r>
              <a:rPr lang="en-GB" sz="1400" dirty="0" err="1">
                <a:latin typeface="Courier New" panose="02070309020205020404" pitchFamily="49" charset="0"/>
                <a:cs typeface="Courier New" panose="02070309020205020404" pitchFamily="49" charset="0"/>
              </a:rPr>
              <a:t>america</a:t>
            </a:r>
            <a:r>
              <a:rPr lang="en-GB" sz="1400" dirty="0">
                <a:latin typeface="Courier New" panose="02070309020205020404" pitchFamily="49" charset="0"/>
                <a:cs typeface="Courier New" panose="02070309020205020404" pitchFamily="49" charset="0"/>
              </a:rPr>
              <a:t> and the world for many many years to come […]</a:t>
            </a:r>
          </a:p>
        </p:txBody>
      </p:sp>
      <p:sp>
        <p:nvSpPr>
          <p:cNvPr id="12" name="Right Arrow 11">
            <a:extLst>
              <a:ext uri="{FF2B5EF4-FFF2-40B4-BE49-F238E27FC236}">
                <a16:creationId xmlns:a16="http://schemas.microsoft.com/office/drawing/2014/main" id="{1AD824EC-27EB-E34C-8465-7E21243CD624}"/>
              </a:ext>
            </a:extLst>
          </p:cNvPr>
          <p:cNvSpPr/>
          <p:nvPr/>
        </p:nvSpPr>
        <p:spPr>
          <a:xfrm>
            <a:off x="5837149" y="2182258"/>
            <a:ext cx="1312223" cy="401854"/>
          </a:xfrm>
          <a:prstGeom prst="rightArrow">
            <a:avLst>
              <a:gd name="adj1" fmla="val 50000"/>
              <a:gd name="adj2" fmla="val 88458"/>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CF09771-4843-C044-88A4-9C98A497A13A}"/>
              </a:ext>
            </a:extLst>
          </p:cNvPr>
          <p:cNvSpPr txBox="1"/>
          <p:nvPr/>
        </p:nvSpPr>
        <p:spPr>
          <a:xfrm>
            <a:off x="8062175" y="2152353"/>
            <a:ext cx="2510624" cy="461665"/>
          </a:xfrm>
          <a:prstGeom prst="rect">
            <a:avLst/>
          </a:prstGeom>
          <a:noFill/>
        </p:spPr>
        <p:txBody>
          <a:bodyPr wrap="none" rtlCol="0">
            <a:spAutoFit/>
          </a:bodyPr>
          <a:lstStyle/>
          <a:p>
            <a:r>
              <a:rPr lang="en-GB" sz="2400" dirty="0">
                <a:latin typeface="Optima" panose="02000503060000020004" pitchFamily="2" charset="0"/>
              </a:rPr>
              <a:t>1 sentiment score</a:t>
            </a:r>
            <a:endParaRPr lang="en-GB" sz="2400" dirty="0"/>
          </a:p>
        </p:txBody>
      </p:sp>
      <p:sp>
        <p:nvSpPr>
          <p:cNvPr id="13" name="TextBox 12">
            <a:extLst>
              <a:ext uri="{FF2B5EF4-FFF2-40B4-BE49-F238E27FC236}">
                <a16:creationId xmlns:a16="http://schemas.microsoft.com/office/drawing/2014/main" id="{A7875918-C175-4847-AB5D-6764B881F55E}"/>
              </a:ext>
            </a:extLst>
          </p:cNvPr>
          <p:cNvSpPr txBox="1"/>
          <p:nvPr/>
        </p:nvSpPr>
        <p:spPr>
          <a:xfrm>
            <a:off x="3679313" y="3580181"/>
            <a:ext cx="4935967" cy="461665"/>
          </a:xfrm>
          <a:prstGeom prst="rect">
            <a:avLst/>
          </a:prstGeom>
          <a:noFill/>
        </p:spPr>
        <p:txBody>
          <a:bodyPr wrap="none" rtlCol="0">
            <a:spAutoFit/>
          </a:bodyPr>
          <a:lstStyle/>
          <a:p>
            <a:r>
              <a:rPr lang="en-GB" sz="2400" dirty="0">
                <a:latin typeface="Optima" panose="02000503060000020004" pitchFamily="2" charset="0"/>
              </a:rPr>
              <a:t>Long texts might blur the sentiment!</a:t>
            </a:r>
            <a:endParaRPr lang="en-GB" sz="2400" dirty="0"/>
          </a:p>
        </p:txBody>
      </p:sp>
      <p:sp>
        <p:nvSpPr>
          <p:cNvPr id="14" name="TextBox 13">
            <a:extLst>
              <a:ext uri="{FF2B5EF4-FFF2-40B4-BE49-F238E27FC236}">
                <a16:creationId xmlns:a16="http://schemas.microsoft.com/office/drawing/2014/main" id="{3CF99295-D573-4B40-A71E-6BD241654E9A}"/>
              </a:ext>
            </a:extLst>
          </p:cNvPr>
          <p:cNvSpPr txBox="1"/>
          <p:nvPr/>
        </p:nvSpPr>
        <p:spPr>
          <a:xfrm>
            <a:off x="1783973" y="4473605"/>
            <a:ext cx="4709287" cy="1384995"/>
          </a:xfrm>
          <a:prstGeom prst="rect">
            <a:avLst/>
          </a:prstGeom>
          <a:noFill/>
        </p:spPr>
        <p:txBody>
          <a:bodyPr wrap="square" rtlCol="0">
            <a:spAutoFit/>
          </a:bodyPr>
          <a:lstStyle/>
          <a:p>
            <a:r>
              <a:rPr lang="en-GB" sz="1400" dirty="0">
                <a:latin typeface="Courier New" panose="02070309020205020404" pitchFamily="49" charset="0"/>
                <a:cs typeface="Courier New" panose="02070309020205020404" pitchFamily="49" charset="0"/>
              </a:rPr>
              <a:t>imagine this is a super positive part of a fantastic text with big beautiful words the best words </a:t>
            </a:r>
          </a:p>
          <a:p>
            <a:r>
              <a:rPr lang="en-GB" sz="1400" dirty="0">
                <a:latin typeface="Courier New" panose="02070309020205020404" pitchFamily="49" charset="0"/>
                <a:cs typeface="Courier New" panose="02070309020205020404" pitchFamily="49" charset="0"/>
              </a:rPr>
              <a:t>but now we talk about the bad guys and the crime and terror going on this is really bad and we have to stop this invasion</a:t>
            </a:r>
          </a:p>
        </p:txBody>
      </p:sp>
      <p:sp>
        <p:nvSpPr>
          <p:cNvPr id="8" name="Rectangle 7">
            <a:extLst>
              <a:ext uri="{FF2B5EF4-FFF2-40B4-BE49-F238E27FC236}">
                <a16:creationId xmlns:a16="http://schemas.microsoft.com/office/drawing/2014/main" id="{B45617B7-E0E3-BD4F-ABDB-E206B1CC9284}"/>
              </a:ext>
            </a:extLst>
          </p:cNvPr>
          <p:cNvSpPr/>
          <p:nvPr/>
        </p:nvSpPr>
        <p:spPr>
          <a:xfrm>
            <a:off x="1783973" y="4473605"/>
            <a:ext cx="7533514" cy="692497"/>
          </a:xfrm>
          <a:prstGeom prst="rect">
            <a:avLst/>
          </a:prstGeom>
          <a:solidFill>
            <a:schemeClr val="accent6">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5DAEC2FC-1714-764B-A966-05C90D88F2A2}"/>
              </a:ext>
            </a:extLst>
          </p:cNvPr>
          <p:cNvSpPr/>
          <p:nvPr/>
        </p:nvSpPr>
        <p:spPr>
          <a:xfrm>
            <a:off x="8615280" y="4465802"/>
            <a:ext cx="465192" cy="646331"/>
          </a:xfrm>
          <a:prstGeom prst="rect">
            <a:avLst/>
          </a:prstGeom>
        </p:spPr>
        <p:txBody>
          <a:bodyPr wrap="none">
            <a:spAutoFit/>
          </a:bodyPr>
          <a:lstStyle/>
          <a:p>
            <a:r>
              <a:rPr lang="en-GB" sz="3600" dirty="0">
                <a:latin typeface="Optima" panose="02000503060000020004" pitchFamily="2" charset="0"/>
              </a:rPr>
              <a:t>+</a:t>
            </a:r>
            <a:endParaRPr lang="en-GB" sz="3600" dirty="0"/>
          </a:p>
        </p:txBody>
      </p:sp>
      <p:sp>
        <p:nvSpPr>
          <p:cNvPr id="16" name="Rectangle 15">
            <a:extLst>
              <a:ext uri="{FF2B5EF4-FFF2-40B4-BE49-F238E27FC236}">
                <a16:creationId xmlns:a16="http://schemas.microsoft.com/office/drawing/2014/main" id="{04D41F12-E91B-A649-A700-F89FB0149D21}"/>
              </a:ext>
            </a:extLst>
          </p:cNvPr>
          <p:cNvSpPr/>
          <p:nvPr/>
        </p:nvSpPr>
        <p:spPr>
          <a:xfrm>
            <a:off x="1783973" y="5162201"/>
            <a:ext cx="7533514" cy="692497"/>
          </a:xfrm>
          <a:prstGeom prst="rect">
            <a:avLst/>
          </a:prstGeom>
          <a:solidFill>
            <a:srgbClr val="C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D1328F34-9319-694E-99A1-561199F7795E}"/>
              </a:ext>
            </a:extLst>
          </p:cNvPr>
          <p:cNvSpPr/>
          <p:nvPr/>
        </p:nvSpPr>
        <p:spPr>
          <a:xfrm>
            <a:off x="8678599" y="5181225"/>
            <a:ext cx="338554" cy="646331"/>
          </a:xfrm>
          <a:prstGeom prst="rect">
            <a:avLst/>
          </a:prstGeom>
        </p:spPr>
        <p:txBody>
          <a:bodyPr wrap="none">
            <a:spAutoFit/>
          </a:bodyPr>
          <a:lstStyle/>
          <a:p>
            <a:r>
              <a:rPr lang="en-GB" sz="3600" dirty="0">
                <a:latin typeface="Optima" panose="02000503060000020004" pitchFamily="2" charset="0"/>
              </a:rPr>
              <a:t>-</a:t>
            </a:r>
            <a:endParaRPr lang="en-GB" sz="3600" dirty="0"/>
          </a:p>
        </p:txBody>
      </p:sp>
    </p:spTree>
    <p:extLst>
      <p:ext uri="{BB962C8B-B14F-4D97-AF65-F5344CB8AC3E}">
        <p14:creationId xmlns:p14="http://schemas.microsoft.com/office/powerpoint/2010/main" val="130044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animBg="1"/>
      <p:bldP spid="15" grpId="0"/>
      <p:bldP spid="16"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Static vs </a:t>
            </a:r>
            <a:r>
              <a:rPr lang="en-GB" sz="4000" b="1" dirty="0">
                <a:latin typeface="Optima" panose="02000503060000020004" pitchFamily="2" charset="0"/>
              </a:rPr>
              <a:t>dynamic</a:t>
            </a:r>
            <a:r>
              <a:rPr lang="en-GB" sz="4000" dirty="0">
                <a:latin typeface="Optima" panose="02000503060000020004" pitchFamily="2" charset="0"/>
              </a:rPr>
              <a:t> approaches</a:t>
            </a:r>
            <a:endParaRPr lang="en-GB" sz="4000" baseline="30000" dirty="0">
              <a:latin typeface="Optima" panose="02000503060000020004" pitchFamily="2" charset="0"/>
            </a:endParaRP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sp>
        <p:nvSpPr>
          <p:cNvPr id="10" name="TextBox 9">
            <a:extLst>
              <a:ext uri="{FF2B5EF4-FFF2-40B4-BE49-F238E27FC236}">
                <a16:creationId xmlns:a16="http://schemas.microsoft.com/office/drawing/2014/main" id="{A67A5EAE-E3AB-E745-8708-476163E392B4}"/>
              </a:ext>
            </a:extLst>
          </p:cNvPr>
          <p:cNvSpPr txBox="1"/>
          <p:nvPr/>
        </p:nvSpPr>
        <p:spPr>
          <a:xfrm>
            <a:off x="571051" y="1690688"/>
            <a:ext cx="4709287" cy="1384995"/>
          </a:xfrm>
          <a:prstGeom prst="rect">
            <a:avLst/>
          </a:prstGeom>
          <a:noFill/>
        </p:spPr>
        <p:txBody>
          <a:bodyPr wrap="square" rtlCol="0">
            <a:spAutoFit/>
          </a:bodyPr>
          <a:lstStyle/>
          <a:p>
            <a:r>
              <a:rPr lang="en-GB" sz="1400" dirty="0">
                <a:latin typeface="Courier New" panose="02070309020205020404" pitchFamily="49" charset="0"/>
                <a:cs typeface="Courier New" panose="02070309020205020404" pitchFamily="49" charset="0"/>
              </a:rPr>
              <a:t>we the citizens of </a:t>
            </a:r>
            <a:r>
              <a:rPr lang="en-GB" sz="1400" dirty="0" err="1">
                <a:latin typeface="Courier New" panose="02070309020205020404" pitchFamily="49" charset="0"/>
                <a:cs typeface="Courier New" panose="02070309020205020404" pitchFamily="49" charset="0"/>
              </a:rPr>
              <a:t>america</a:t>
            </a:r>
            <a:r>
              <a:rPr lang="en-GB" sz="1400" dirty="0">
                <a:latin typeface="Courier New" panose="02070309020205020404" pitchFamily="49" charset="0"/>
                <a:cs typeface="Courier New" panose="02070309020205020404" pitchFamily="49" charset="0"/>
              </a:rPr>
              <a:t> are now joined in a great national effort to rebuild our country and restore its promise for all of our people together we will determine the course of </a:t>
            </a:r>
            <a:r>
              <a:rPr lang="en-GB" sz="1400" dirty="0" err="1">
                <a:latin typeface="Courier New" panose="02070309020205020404" pitchFamily="49" charset="0"/>
                <a:cs typeface="Courier New" panose="02070309020205020404" pitchFamily="49" charset="0"/>
              </a:rPr>
              <a:t>america</a:t>
            </a:r>
            <a:r>
              <a:rPr lang="en-GB" sz="1400" dirty="0">
                <a:latin typeface="Courier New" panose="02070309020205020404" pitchFamily="49" charset="0"/>
                <a:cs typeface="Courier New" panose="02070309020205020404" pitchFamily="49" charset="0"/>
              </a:rPr>
              <a:t> and the world for many many years to come […]</a:t>
            </a:r>
          </a:p>
        </p:txBody>
      </p:sp>
      <p:sp>
        <p:nvSpPr>
          <p:cNvPr id="12" name="Right Arrow 11">
            <a:extLst>
              <a:ext uri="{FF2B5EF4-FFF2-40B4-BE49-F238E27FC236}">
                <a16:creationId xmlns:a16="http://schemas.microsoft.com/office/drawing/2014/main" id="{1AD824EC-27EB-E34C-8465-7E21243CD624}"/>
              </a:ext>
            </a:extLst>
          </p:cNvPr>
          <p:cNvSpPr/>
          <p:nvPr/>
        </p:nvSpPr>
        <p:spPr>
          <a:xfrm>
            <a:off x="5837149" y="2182258"/>
            <a:ext cx="1312223" cy="401854"/>
          </a:xfrm>
          <a:prstGeom prst="rightArrow">
            <a:avLst>
              <a:gd name="adj1" fmla="val 50000"/>
              <a:gd name="adj2" fmla="val 88458"/>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CF09771-4843-C044-88A4-9C98A497A13A}"/>
              </a:ext>
            </a:extLst>
          </p:cNvPr>
          <p:cNvSpPr txBox="1"/>
          <p:nvPr/>
        </p:nvSpPr>
        <p:spPr>
          <a:xfrm>
            <a:off x="7593108" y="2152353"/>
            <a:ext cx="3923959" cy="461665"/>
          </a:xfrm>
          <a:prstGeom prst="rect">
            <a:avLst/>
          </a:prstGeom>
          <a:noFill/>
        </p:spPr>
        <p:txBody>
          <a:bodyPr wrap="none" rtlCol="0">
            <a:spAutoFit/>
          </a:bodyPr>
          <a:lstStyle/>
          <a:p>
            <a:r>
              <a:rPr lang="en-GB" sz="2400" dirty="0">
                <a:latin typeface="Optima" panose="02000503060000020004" pitchFamily="2" charset="0"/>
              </a:rPr>
              <a:t>Dynamic, moving sentiment</a:t>
            </a:r>
            <a:endParaRPr lang="en-GB" sz="2400" dirty="0"/>
          </a:p>
        </p:txBody>
      </p:sp>
      <p:sp>
        <p:nvSpPr>
          <p:cNvPr id="8" name="Rectangle 7">
            <a:extLst>
              <a:ext uri="{FF2B5EF4-FFF2-40B4-BE49-F238E27FC236}">
                <a16:creationId xmlns:a16="http://schemas.microsoft.com/office/drawing/2014/main" id="{B45617B7-E0E3-BD4F-ABDB-E206B1CC9284}"/>
              </a:ext>
            </a:extLst>
          </p:cNvPr>
          <p:cNvSpPr/>
          <p:nvPr/>
        </p:nvSpPr>
        <p:spPr>
          <a:xfrm>
            <a:off x="3160533" y="3734304"/>
            <a:ext cx="2676616" cy="1069515"/>
          </a:xfrm>
          <a:prstGeom prst="rect">
            <a:avLst/>
          </a:prstGeom>
          <a:solidFill>
            <a:schemeClr val="accent6">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04D41F12-E91B-A649-A700-F89FB0149D21}"/>
              </a:ext>
            </a:extLst>
          </p:cNvPr>
          <p:cNvSpPr/>
          <p:nvPr/>
        </p:nvSpPr>
        <p:spPr>
          <a:xfrm>
            <a:off x="5950699" y="4979952"/>
            <a:ext cx="3096395" cy="1169551"/>
          </a:xfrm>
          <a:prstGeom prst="rect">
            <a:avLst/>
          </a:prstGeom>
          <a:solidFill>
            <a:srgbClr val="C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Straight Arrow Connector 3">
            <a:extLst>
              <a:ext uri="{FF2B5EF4-FFF2-40B4-BE49-F238E27FC236}">
                <a16:creationId xmlns:a16="http://schemas.microsoft.com/office/drawing/2014/main" id="{9A89124C-1785-1B40-A45D-07CEC2AD6A98}"/>
              </a:ext>
            </a:extLst>
          </p:cNvPr>
          <p:cNvCxnSpPr/>
          <p:nvPr/>
        </p:nvCxnSpPr>
        <p:spPr>
          <a:xfrm>
            <a:off x="2936383" y="6425257"/>
            <a:ext cx="60286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30E821-6B23-AC4F-88D4-74733BEDE82F}"/>
              </a:ext>
            </a:extLst>
          </p:cNvPr>
          <p:cNvCxnSpPr>
            <a:cxnSpLocks/>
          </p:cNvCxnSpPr>
          <p:nvPr/>
        </p:nvCxnSpPr>
        <p:spPr>
          <a:xfrm flipV="1">
            <a:off x="2936383" y="3650627"/>
            <a:ext cx="0" cy="2774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445CC2-F424-F94C-867F-ECB80B69B136}"/>
              </a:ext>
            </a:extLst>
          </p:cNvPr>
          <p:cNvCxnSpPr/>
          <p:nvPr/>
        </p:nvCxnSpPr>
        <p:spPr>
          <a:xfrm>
            <a:off x="2070392" y="4932608"/>
            <a:ext cx="689462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0C012D2-CA98-724F-A204-7C6A93BC231B}"/>
              </a:ext>
            </a:extLst>
          </p:cNvPr>
          <p:cNvSpPr txBox="1"/>
          <p:nvPr/>
        </p:nvSpPr>
        <p:spPr>
          <a:xfrm>
            <a:off x="3160533" y="3688397"/>
            <a:ext cx="2676616" cy="1206441"/>
          </a:xfrm>
          <a:prstGeom prst="rect">
            <a:avLst/>
          </a:prstGeom>
          <a:noFill/>
        </p:spPr>
        <p:txBody>
          <a:bodyPr wrap="square" rtlCol="0">
            <a:spAutoFit/>
          </a:bodyPr>
          <a:lstStyle/>
          <a:p>
            <a:r>
              <a:rPr lang="en-GB" sz="1400" dirty="0">
                <a:latin typeface="Courier New" panose="02070309020205020404" pitchFamily="49" charset="0"/>
                <a:cs typeface="Courier New" panose="02070309020205020404" pitchFamily="49" charset="0"/>
              </a:rPr>
              <a:t>imagine this is a super positive part of a fantastic text with big beautiful words the best words </a:t>
            </a:r>
          </a:p>
        </p:txBody>
      </p:sp>
      <p:sp>
        <p:nvSpPr>
          <p:cNvPr id="23" name="TextBox 22">
            <a:extLst>
              <a:ext uri="{FF2B5EF4-FFF2-40B4-BE49-F238E27FC236}">
                <a16:creationId xmlns:a16="http://schemas.microsoft.com/office/drawing/2014/main" id="{6CE6BEB0-91E3-3247-A445-4D375E6A2170}"/>
              </a:ext>
            </a:extLst>
          </p:cNvPr>
          <p:cNvSpPr txBox="1"/>
          <p:nvPr/>
        </p:nvSpPr>
        <p:spPr>
          <a:xfrm>
            <a:off x="5950700" y="4979952"/>
            <a:ext cx="3048001" cy="1169551"/>
          </a:xfrm>
          <a:prstGeom prst="rect">
            <a:avLst/>
          </a:prstGeom>
          <a:noFill/>
        </p:spPr>
        <p:txBody>
          <a:bodyPr wrap="square" rtlCol="0">
            <a:spAutoFit/>
          </a:bodyPr>
          <a:lstStyle/>
          <a:p>
            <a:r>
              <a:rPr lang="en-GB" sz="1400" dirty="0">
                <a:latin typeface="Courier New" panose="02070309020205020404" pitchFamily="49" charset="0"/>
                <a:cs typeface="Courier New" panose="02070309020205020404" pitchFamily="49" charset="0"/>
              </a:rPr>
              <a:t>but now we talk about the bad guys and the crime and terror going on this is really bad and we have to stop this invasion</a:t>
            </a:r>
          </a:p>
        </p:txBody>
      </p:sp>
      <p:sp>
        <p:nvSpPr>
          <p:cNvPr id="32" name="Freeform 31">
            <a:extLst>
              <a:ext uri="{FF2B5EF4-FFF2-40B4-BE49-F238E27FC236}">
                <a16:creationId xmlns:a16="http://schemas.microsoft.com/office/drawing/2014/main" id="{1B411BF8-B890-7A4C-9EE3-F458A47A0E83}"/>
              </a:ext>
            </a:extLst>
          </p:cNvPr>
          <p:cNvSpPr/>
          <p:nvPr/>
        </p:nvSpPr>
        <p:spPr>
          <a:xfrm>
            <a:off x="2987795" y="3466139"/>
            <a:ext cx="6130344" cy="2932938"/>
          </a:xfrm>
          <a:custGeom>
            <a:avLst/>
            <a:gdLst>
              <a:gd name="connsiteX0" fmla="*/ 0 w 6130344"/>
              <a:gd name="connsiteY0" fmla="*/ 1401187 h 2932938"/>
              <a:gd name="connsiteX1" fmla="*/ 708338 w 6130344"/>
              <a:gd name="connsiteY1" fmla="*/ 229210 h 2932938"/>
              <a:gd name="connsiteX2" fmla="*/ 1712891 w 6130344"/>
              <a:gd name="connsiteY2" fmla="*/ 100421 h 2932938"/>
              <a:gd name="connsiteX3" fmla="*/ 2807595 w 6130344"/>
              <a:gd name="connsiteY3" fmla="*/ 1375429 h 2932938"/>
              <a:gd name="connsiteX4" fmla="*/ 3734874 w 6130344"/>
              <a:gd name="connsiteY4" fmla="*/ 2663317 h 2932938"/>
              <a:gd name="connsiteX5" fmla="*/ 5228823 w 6130344"/>
              <a:gd name="connsiteY5" fmla="*/ 2830742 h 2932938"/>
              <a:gd name="connsiteX6" fmla="*/ 6130344 w 6130344"/>
              <a:gd name="connsiteY6" fmla="*/ 1426945 h 293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0344" h="2932938">
                <a:moveTo>
                  <a:pt x="0" y="1401187"/>
                </a:moveTo>
                <a:cubicBezTo>
                  <a:pt x="211428" y="923595"/>
                  <a:pt x="422856" y="446004"/>
                  <a:pt x="708338" y="229210"/>
                </a:cubicBezTo>
                <a:cubicBezTo>
                  <a:pt x="993820" y="12416"/>
                  <a:pt x="1363015" y="-90616"/>
                  <a:pt x="1712891" y="100421"/>
                </a:cubicBezTo>
                <a:cubicBezTo>
                  <a:pt x="2062767" y="291458"/>
                  <a:pt x="2470598" y="948280"/>
                  <a:pt x="2807595" y="1375429"/>
                </a:cubicBezTo>
                <a:cubicBezTo>
                  <a:pt x="3144592" y="1802578"/>
                  <a:pt x="3331336" y="2420765"/>
                  <a:pt x="3734874" y="2663317"/>
                </a:cubicBezTo>
                <a:cubicBezTo>
                  <a:pt x="4138412" y="2905869"/>
                  <a:pt x="4829578" y="3036804"/>
                  <a:pt x="5228823" y="2830742"/>
                </a:cubicBezTo>
                <a:cubicBezTo>
                  <a:pt x="5628068" y="2624680"/>
                  <a:pt x="5997262" y="1678083"/>
                  <a:pt x="6130344" y="1426945"/>
                </a:cubicBezTo>
              </a:path>
            </a:pathLst>
          </a:custGeom>
          <a:ln w="5715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67649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sp>
        <p:nvSpPr>
          <p:cNvPr id="6" name="TextBox 5">
            <a:extLst>
              <a:ext uri="{FF2B5EF4-FFF2-40B4-BE49-F238E27FC236}">
                <a16:creationId xmlns:a16="http://schemas.microsoft.com/office/drawing/2014/main" id="{08133986-536F-AC45-9BB9-30D9BE6C06FC}"/>
              </a:ext>
            </a:extLst>
          </p:cNvPr>
          <p:cNvSpPr txBox="1"/>
          <p:nvPr/>
        </p:nvSpPr>
        <p:spPr>
          <a:xfrm>
            <a:off x="1178832" y="1110343"/>
            <a:ext cx="1980029" cy="646331"/>
          </a:xfrm>
          <a:prstGeom prst="rect">
            <a:avLst/>
          </a:prstGeom>
          <a:noFill/>
        </p:spPr>
        <p:txBody>
          <a:bodyPr wrap="none" rtlCol="0">
            <a:spAutoFit/>
          </a:bodyPr>
          <a:lstStyle/>
          <a:p>
            <a:r>
              <a:rPr lang="en-GB" sz="3600" dirty="0">
                <a:latin typeface="Optima" panose="02000503060000020004" pitchFamily="2" charset="0"/>
              </a:rPr>
              <a:t>linguistic</a:t>
            </a:r>
            <a:endParaRPr lang="en-GB" sz="2800" dirty="0">
              <a:latin typeface="Optima" panose="02000503060000020004" pitchFamily="2" charset="0"/>
            </a:endParaRPr>
          </a:p>
        </p:txBody>
      </p:sp>
      <p:sp>
        <p:nvSpPr>
          <p:cNvPr id="12" name="TextBox 11">
            <a:extLst>
              <a:ext uri="{FF2B5EF4-FFF2-40B4-BE49-F238E27FC236}">
                <a16:creationId xmlns:a16="http://schemas.microsoft.com/office/drawing/2014/main" id="{9605D400-F589-DD4A-B65B-681A741F6E72}"/>
              </a:ext>
            </a:extLst>
          </p:cNvPr>
          <p:cNvSpPr txBox="1"/>
          <p:nvPr/>
        </p:nvSpPr>
        <p:spPr>
          <a:xfrm>
            <a:off x="3652858" y="1110343"/>
            <a:ext cx="1948867" cy="646331"/>
          </a:xfrm>
          <a:prstGeom prst="rect">
            <a:avLst/>
          </a:prstGeom>
          <a:noFill/>
        </p:spPr>
        <p:txBody>
          <a:bodyPr wrap="none" rtlCol="0">
            <a:spAutoFit/>
          </a:bodyPr>
          <a:lstStyle/>
          <a:p>
            <a:r>
              <a:rPr lang="en-GB" sz="3600" dirty="0">
                <a:latin typeface="Optima" panose="02000503060000020004" pitchFamily="2" charset="0"/>
              </a:rPr>
              <a:t>temporal</a:t>
            </a:r>
            <a:endParaRPr lang="en-GB" sz="2800" dirty="0">
              <a:latin typeface="Optima" panose="02000503060000020004" pitchFamily="2" charset="0"/>
            </a:endParaRPr>
          </a:p>
        </p:txBody>
      </p:sp>
      <p:sp>
        <p:nvSpPr>
          <p:cNvPr id="13" name="TextBox 12">
            <a:extLst>
              <a:ext uri="{FF2B5EF4-FFF2-40B4-BE49-F238E27FC236}">
                <a16:creationId xmlns:a16="http://schemas.microsoft.com/office/drawing/2014/main" id="{8F082C0C-8FF0-7740-99A8-1965C68A8ED3}"/>
              </a:ext>
            </a:extLst>
          </p:cNvPr>
          <p:cNvSpPr txBox="1"/>
          <p:nvPr/>
        </p:nvSpPr>
        <p:spPr>
          <a:xfrm>
            <a:off x="5651673" y="1102607"/>
            <a:ext cx="2051459" cy="646331"/>
          </a:xfrm>
          <a:prstGeom prst="rect">
            <a:avLst/>
          </a:prstGeom>
          <a:noFill/>
        </p:spPr>
        <p:txBody>
          <a:bodyPr wrap="none" rtlCol="0">
            <a:spAutoFit/>
          </a:bodyPr>
          <a:lstStyle/>
          <a:p>
            <a:r>
              <a:rPr lang="en-GB" sz="3600" dirty="0">
                <a:latin typeface="Optima" panose="02000503060000020004" pitchFamily="2" charset="0"/>
              </a:rPr>
              <a:t>trajectory</a:t>
            </a:r>
            <a:endParaRPr lang="en-GB" sz="2800" dirty="0">
              <a:latin typeface="Optima" panose="02000503060000020004" pitchFamily="2" charset="0"/>
            </a:endParaRPr>
          </a:p>
        </p:txBody>
      </p:sp>
      <p:sp>
        <p:nvSpPr>
          <p:cNvPr id="14" name="TextBox 13">
            <a:extLst>
              <a:ext uri="{FF2B5EF4-FFF2-40B4-BE49-F238E27FC236}">
                <a16:creationId xmlns:a16="http://schemas.microsoft.com/office/drawing/2014/main" id="{E7612D01-1D26-ED49-B87B-CD69DBD86DA7}"/>
              </a:ext>
            </a:extLst>
          </p:cNvPr>
          <p:cNvSpPr txBox="1"/>
          <p:nvPr/>
        </p:nvSpPr>
        <p:spPr>
          <a:xfrm>
            <a:off x="8600142" y="1110341"/>
            <a:ext cx="1749197" cy="646331"/>
          </a:xfrm>
          <a:prstGeom prst="rect">
            <a:avLst/>
          </a:prstGeom>
          <a:noFill/>
        </p:spPr>
        <p:txBody>
          <a:bodyPr wrap="none" rtlCol="0">
            <a:spAutoFit/>
          </a:bodyPr>
          <a:lstStyle/>
          <a:p>
            <a:r>
              <a:rPr lang="en-GB" sz="3600" dirty="0">
                <a:latin typeface="Optima" panose="02000503060000020004" pitchFamily="2" charset="0"/>
              </a:rPr>
              <a:t>analysis</a:t>
            </a:r>
            <a:endParaRPr lang="en-GB" sz="2800" dirty="0">
              <a:latin typeface="Optima" panose="02000503060000020004" pitchFamily="2" charset="0"/>
            </a:endParaRPr>
          </a:p>
        </p:txBody>
      </p:sp>
      <p:sp>
        <p:nvSpPr>
          <p:cNvPr id="15" name="TextBox 14">
            <a:extLst>
              <a:ext uri="{FF2B5EF4-FFF2-40B4-BE49-F238E27FC236}">
                <a16:creationId xmlns:a16="http://schemas.microsoft.com/office/drawing/2014/main" id="{0F70C090-3890-574E-BDE9-A616F50A71BA}"/>
              </a:ext>
            </a:extLst>
          </p:cNvPr>
          <p:cNvSpPr txBox="1"/>
          <p:nvPr/>
        </p:nvSpPr>
        <p:spPr>
          <a:xfrm>
            <a:off x="364602" y="3480900"/>
            <a:ext cx="3608488" cy="954107"/>
          </a:xfrm>
          <a:prstGeom prst="rect">
            <a:avLst/>
          </a:prstGeom>
          <a:noFill/>
        </p:spPr>
        <p:txBody>
          <a:bodyPr wrap="none" rtlCol="0">
            <a:spAutoFit/>
          </a:bodyPr>
          <a:lstStyle/>
          <a:p>
            <a:pPr marL="571500" indent="-571500">
              <a:buFontTx/>
              <a:buChar char="-"/>
            </a:pPr>
            <a:r>
              <a:rPr lang="en-GB" sz="2800" dirty="0">
                <a:latin typeface="Optima" panose="02000503060000020004" pitchFamily="2" charset="0"/>
              </a:rPr>
              <a:t>Text is everywhere</a:t>
            </a:r>
          </a:p>
          <a:p>
            <a:pPr marL="571500" indent="-571500">
              <a:buFontTx/>
              <a:buChar char="-"/>
            </a:pPr>
            <a:r>
              <a:rPr lang="en-GB" sz="2800" dirty="0">
                <a:latin typeface="Optima" panose="02000503060000020004" pitchFamily="2" charset="0"/>
              </a:rPr>
              <a:t>Everything is text</a:t>
            </a:r>
            <a:endParaRPr lang="en-GB" sz="2000" dirty="0">
              <a:latin typeface="Optima" panose="02000503060000020004" pitchFamily="2" charset="0"/>
            </a:endParaRPr>
          </a:p>
        </p:txBody>
      </p:sp>
      <p:sp>
        <p:nvSpPr>
          <p:cNvPr id="16" name="TextBox 15">
            <a:extLst>
              <a:ext uri="{FF2B5EF4-FFF2-40B4-BE49-F238E27FC236}">
                <a16:creationId xmlns:a16="http://schemas.microsoft.com/office/drawing/2014/main" id="{1EAC386E-AD57-A042-9E6B-A06501C7F98E}"/>
              </a:ext>
            </a:extLst>
          </p:cNvPr>
          <p:cNvSpPr txBox="1"/>
          <p:nvPr/>
        </p:nvSpPr>
        <p:spPr>
          <a:xfrm>
            <a:off x="3762035" y="4609375"/>
            <a:ext cx="4100224" cy="1815882"/>
          </a:xfrm>
          <a:prstGeom prst="rect">
            <a:avLst/>
          </a:prstGeom>
          <a:noFill/>
        </p:spPr>
        <p:txBody>
          <a:bodyPr wrap="square" rtlCol="0">
            <a:spAutoFit/>
          </a:bodyPr>
          <a:lstStyle/>
          <a:p>
            <a:pPr marL="457200" indent="-457200">
              <a:buFontTx/>
              <a:buChar char="-"/>
            </a:pPr>
            <a:r>
              <a:rPr lang="en-GB" sz="2800" dirty="0">
                <a:latin typeface="Optima" panose="02000503060000020004" pitchFamily="2" charset="0"/>
              </a:rPr>
              <a:t>Exploits natural text progression</a:t>
            </a:r>
          </a:p>
          <a:p>
            <a:pPr marL="457200" indent="-457200">
              <a:buFontTx/>
              <a:buChar char="-"/>
            </a:pPr>
            <a:r>
              <a:rPr lang="en-GB" sz="2800" dirty="0">
                <a:latin typeface="Optima" panose="02000503060000020004" pitchFamily="2" charset="0"/>
              </a:rPr>
              <a:t>Temporal axis crucial for dynamic approach</a:t>
            </a:r>
          </a:p>
        </p:txBody>
      </p:sp>
      <p:sp>
        <p:nvSpPr>
          <p:cNvPr id="18" name="TextBox 17">
            <a:extLst>
              <a:ext uri="{FF2B5EF4-FFF2-40B4-BE49-F238E27FC236}">
                <a16:creationId xmlns:a16="http://schemas.microsoft.com/office/drawing/2014/main" id="{34D9572E-71A3-814B-A6E5-2A202F81E404}"/>
              </a:ext>
            </a:extLst>
          </p:cNvPr>
          <p:cNvSpPr txBox="1"/>
          <p:nvPr/>
        </p:nvSpPr>
        <p:spPr>
          <a:xfrm>
            <a:off x="7862259" y="2942290"/>
            <a:ext cx="4072669" cy="2985433"/>
          </a:xfrm>
          <a:prstGeom prst="rect">
            <a:avLst/>
          </a:prstGeom>
          <a:noFill/>
        </p:spPr>
        <p:txBody>
          <a:bodyPr wrap="square" rtlCol="0">
            <a:spAutoFit/>
          </a:bodyPr>
          <a:lstStyle/>
          <a:p>
            <a:pPr marL="457200" indent="-457200">
              <a:buFontTx/>
              <a:buChar char="-"/>
            </a:pPr>
            <a:r>
              <a:rPr lang="en-GB" sz="2800" dirty="0">
                <a:latin typeface="Optima" panose="02000503060000020004" pitchFamily="2" charset="0"/>
              </a:rPr>
              <a:t>Fits in ‘data science’ workflow</a:t>
            </a:r>
          </a:p>
          <a:p>
            <a:pPr marL="457200" indent="-457200">
              <a:buFontTx/>
              <a:buChar char="-"/>
            </a:pPr>
            <a:r>
              <a:rPr lang="en-GB" sz="2800" dirty="0">
                <a:latin typeface="Optima" panose="02000503060000020004" pitchFamily="2" charset="0"/>
              </a:rPr>
              <a:t>Extensions to </a:t>
            </a:r>
            <a:r>
              <a:rPr lang="en-GB" sz="2800" dirty="0" err="1">
                <a:latin typeface="Optima" panose="02000503060000020004" pitchFamily="2" charset="0"/>
              </a:rPr>
              <a:t>ts</a:t>
            </a:r>
            <a:r>
              <a:rPr lang="en-GB" sz="2800" dirty="0">
                <a:latin typeface="Optima" panose="02000503060000020004" pitchFamily="2" charset="0"/>
              </a:rPr>
              <a:t> modelling</a:t>
            </a:r>
          </a:p>
          <a:p>
            <a:pPr marL="457200" indent="-457200">
              <a:buFontTx/>
              <a:buChar char="-"/>
            </a:pPr>
            <a:r>
              <a:rPr lang="en-GB" sz="2800" dirty="0">
                <a:latin typeface="Optima" panose="02000503060000020004" pitchFamily="2" charset="0"/>
              </a:rPr>
              <a:t>New features for supervised ML</a:t>
            </a:r>
          </a:p>
          <a:p>
            <a:pPr marL="342900" indent="-342900">
              <a:buFontTx/>
              <a:buChar char="-"/>
            </a:pPr>
            <a:endParaRPr lang="en-GB" sz="2000" dirty="0">
              <a:latin typeface="Optima" panose="02000503060000020004" pitchFamily="2" charset="0"/>
            </a:endParaRPr>
          </a:p>
        </p:txBody>
      </p:sp>
      <p:cxnSp>
        <p:nvCxnSpPr>
          <p:cNvPr id="20" name="Straight Connector 19">
            <a:extLst>
              <a:ext uri="{FF2B5EF4-FFF2-40B4-BE49-F238E27FC236}">
                <a16:creationId xmlns:a16="http://schemas.microsoft.com/office/drawing/2014/main" id="{68E7B188-1040-8D4C-9FA1-1D76B932F466}"/>
              </a:ext>
            </a:extLst>
          </p:cNvPr>
          <p:cNvCxnSpPr>
            <a:stCxn id="6" idx="2"/>
            <a:endCxn id="15" idx="0"/>
          </p:cNvCxnSpPr>
          <p:nvPr/>
        </p:nvCxnSpPr>
        <p:spPr>
          <a:xfrm flipH="1">
            <a:off x="2168846" y="1756674"/>
            <a:ext cx="1" cy="17242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C6235C-1C7B-C542-BA8B-01AD75529B2D}"/>
              </a:ext>
            </a:extLst>
          </p:cNvPr>
          <p:cNvCxnSpPr>
            <a:cxnSpLocks/>
          </p:cNvCxnSpPr>
          <p:nvPr/>
        </p:nvCxnSpPr>
        <p:spPr>
          <a:xfrm>
            <a:off x="5651673" y="1931042"/>
            <a:ext cx="0" cy="26705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9E2E99-AE07-3D4F-9DC6-28C0C127A7B7}"/>
              </a:ext>
            </a:extLst>
          </p:cNvPr>
          <p:cNvCxnSpPr>
            <a:cxnSpLocks/>
          </p:cNvCxnSpPr>
          <p:nvPr/>
        </p:nvCxnSpPr>
        <p:spPr>
          <a:xfrm>
            <a:off x="9474740" y="1802247"/>
            <a:ext cx="0" cy="99246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49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a:xfrm>
            <a:off x="838200" y="365126"/>
            <a:ext cx="10515600" cy="775790"/>
          </a:xfrm>
        </p:spPr>
        <p:txBody>
          <a:bodyPr anchor="t">
            <a:noAutofit/>
          </a:bodyPr>
          <a:lstStyle/>
          <a:p>
            <a:pPr algn="ctr"/>
            <a:r>
              <a:rPr lang="en-GB" sz="2800" dirty="0">
                <a:latin typeface="Optima" panose="02000503060000020004" pitchFamily="2" charset="0"/>
              </a:rPr>
              <a:t>A brief history of ‘dynamic’ sentiment analysis</a:t>
            </a:r>
            <a:r>
              <a:rPr lang="en-GB" sz="4000" dirty="0">
                <a:latin typeface="Optima" panose="02000503060000020004" pitchFamily="2" charset="0"/>
              </a:rPr>
              <a:t> </a:t>
            </a:r>
            <a:endParaRPr lang="en-GB" sz="4000" baseline="30000" dirty="0">
              <a:latin typeface="Optima" panose="02000503060000020004" pitchFamily="2" charset="0"/>
            </a:endParaRP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cxnSp>
        <p:nvCxnSpPr>
          <p:cNvPr id="13" name="Straight Arrow Connector 12">
            <a:extLst>
              <a:ext uri="{FF2B5EF4-FFF2-40B4-BE49-F238E27FC236}">
                <a16:creationId xmlns:a16="http://schemas.microsoft.com/office/drawing/2014/main" id="{68AE4DDD-4870-5849-BDAA-5F4A0DC1F649}"/>
              </a:ext>
            </a:extLst>
          </p:cNvPr>
          <p:cNvCxnSpPr/>
          <p:nvPr/>
        </p:nvCxnSpPr>
        <p:spPr>
          <a:xfrm>
            <a:off x="562080" y="4109637"/>
            <a:ext cx="1095498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73F73A5-2C4F-794E-A111-65760911132E}"/>
              </a:ext>
            </a:extLst>
          </p:cNvPr>
          <p:cNvSpPr txBox="1"/>
          <p:nvPr/>
        </p:nvSpPr>
        <p:spPr>
          <a:xfrm>
            <a:off x="838200" y="1598251"/>
            <a:ext cx="2735044" cy="646331"/>
          </a:xfrm>
          <a:prstGeom prst="rect">
            <a:avLst/>
          </a:prstGeom>
          <a:noFill/>
        </p:spPr>
        <p:txBody>
          <a:bodyPr wrap="none" rtlCol="0">
            <a:spAutoFit/>
          </a:bodyPr>
          <a:lstStyle/>
          <a:p>
            <a:r>
              <a:rPr lang="en-GB" dirty="0">
                <a:latin typeface="Optima" panose="02000503060000020004" pitchFamily="2" charset="0"/>
              </a:rPr>
              <a:t>M. Jockers’ original idea</a:t>
            </a:r>
          </a:p>
          <a:p>
            <a:r>
              <a:rPr lang="en-GB" sz="1400" dirty="0">
                <a:latin typeface="Optima" panose="02000503060000020004" pitchFamily="2" charset="0"/>
              </a:rPr>
              <a:t>(2015a, 2015b, Gao et al. 2016)</a:t>
            </a:r>
            <a:r>
              <a:rPr lang="en-GB" dirty="0">
                <a:latin typeface="Optima" panose="02000503060000020004" pitchFamily="2" charset="0"/>
              </a:rPr>
              <a:t> </a:t>
            </a:r>
            <a:endParaRPr lang="en-GB" dirty="0"/>
          </a:p>
        </p:txBody>
      </p:sp>
      <p:pic>
        <p:nvPicPr>
          <p:cNvPr id="15" name="Picture 14">
            <a:extLst>
              <a:ext uri="{FF2B5EF4-FFF2-40B4-BE49-F238E27FC236}">
                <a16:creationId xmlns:a16="http://schemas.microsoft.com/office/drawing/2014/main" id="{77C238C6-243A-704A-B52E-81E72CBCD321}"/>
              </a:ext>
            </a:extLst>
          </p:cNvPr>
          <p:cNvPicPr>
            <a:picLocks noChangeAspect="1"/>
          </p:cNvPicPr>
          <p:nvPr/>
        </p:nvPicPr>
        <p:blipFill>
          <a:blip r:embed="rId5"/>
          <a:stretch>
            <a:fillRect/>
          </a:stretch>
        </p:blipFill>
        <p:spPr>
          <a:xfrm>
            <a:off x="674082" y="2121876"/>
            <a:ext cx="2767862" cy="1975886"/>
          </a:xfrm>
          <a:prstGeom prst="rect">
            <a:avLst/>
          </a:prstGeom>
        </p:spPr>
      </p:pic>
      <p:sp>
        <p:nvSpPr>
          <p:cNvPr id="16" name="TextBox 15">
            <a:extLst>
              <a:ext uri="{FF2B5EF4-FFF2-40B4-BE49-F238E27FC236}">
                <a16:creationId xmlns:a16="http://schemas.microsoft.com/office/drawing/2014/main" id="{539A6EE2-3E27-6743-A844-E8507CC864A2}"/>
              </a:ext>
            </a:extLst>
          </p:cNvPr>
          <p:cNvSpPr txBox="1"/>
          <p:nvPr/>
        </p:nvSpPr>
        <p:spPr>
          <a:xfrm>
            <a:off x="3150998" y="4417197"/>
            <a:ext cx="3083152" cy="369332"/>
          </a:xfrm>
          <a:prstGeom prst="rect">
            <a:avLst/>
          </a:prstGeom>
          <a:noFill/>
        </p:spPr>
        <p:txBody>
          <a:bodyPr wrap="none" rtlCol="0">
            <a:spAutoFit/>
          </a:bodyPr>
          <a:lstStyle/>
          <a:p>
            <a:r>
              <a:rPr lang="en-GB" dirty="0">
                <a:latin typeface="Optima" panose="02000503060000020004" pitchFamily="2" charset="0"/>
              </a:rPr>
              <a:t>A. Swafford’s criticism (2015)</a:t>
            </a:r>
          </a:p>
        </p:txBody>
      </p:sp>
      <p:sp>
        <p:nvSpPr>
          <p:cNvPr id="17" name="TextBox 16">
            <a:extLst>
              <a:ext uri="{FF2B5EF4-FFF2-40B4-BE49-F238E27FC236}">
                <a16:creationId xmlns:a16="http://schemas.microsoft.com/office/drawing/2014/main" id="{60CE090B-0FF9-C245-969C-9A8EC36AD7C7}"/>
              </a:ext>
            </a:extLst>
          </p:cNvPr>
          <p:cNvSpPr txBox="1"/>
          <p:nvPr/>
        </p:nvSpPr>
        <p:spPr>
          <a:xfrm>
            <a:off x="2341678" y="4894249"/>
            <a:ext cx="3199402" cy="1169551"/>
          </a:xfrm>
          <a:prstGeom prst="rect">
            <a:avLst/>
          </a:prstGeom>
          <a:noFill/>
        </p:spPr>
        <p:txBody>
          <a:bodyPr wrap="none" rtlCol="0">
            <a:spAutoFit/>
          </a:bodyPr>
          <a:lstStyle/>
          <a:p>
            <a:r>
              <a:rPr lang="en-GB" sz="1400" i="1" dirty="0">
                <a:latin typeface="Optima" panose="02000503060000020004" pitchFamily="2" charset="0"/>
              </a:rPr>
              <a:t>I haven’t been sad in a long time.</a:t>
            </a:r>
            <a:br>
              <a:rPr lang="en-GB" sz="1400" i="1" dirty="0">
                <a:latin typeface="Optima" panose="02000503060000020004" pitchFamily="2" charset="0"/>
              </a:rPr>
            </a:br>
            <a:r>
              <a:rPr lang="en-GB" sz="1400" i="1" dirty="0">
                <a:latin typeface="Optima" panose="02000503060000020004" pitchFamily="2" charset="0"/>
              </a:rPr>
              <a:t>I am extremely happy today.</a:t>
            </a:r>
            <a:br>
              <a:rPr lang="en-GB" sz="1400" i="1" dirty="0">
                <a:latin typeface="Optima" panose="02000503060000020004" pitchFamily="2" charset="0"/>
              </a:rPr>
            </a:br>
            <a:r>
              <a:rPr lang="en-GB" sz="1400" i="1" dirty="0">
                <a:latin typeface="Optima" panose="02000503060000020004" pitchFamily="2" charset="0"/>
              </a:rPr>
              <a:t>It’s a good day.</a:t>
            </a:r>
            <a:br>
              <a:rPr lang="en-GB" sz="1400" i="1" dirty="0">
                <a:latin typeface="Optima" panose="02000503060000020004" pitchFamily="2" charset="0"/>
              </a:rPr>
            </a:br>
            <a:r>
              <a:rPr lang="en-GB" sz="1400" i="1" dirty="0">
                <a:latin typeface="Optima" panose="02000503060000020004" pitchFamily="2" charset="0"/>
              </a:rPr>
              <a:t>But suddenly I’m only a little bit happy.</a:t>
            </a:r>
            <a:br>
              <a:rPr lang="en-GB" sz="1400" i="1" dirty="0">
                <a:latin typeface="Optima" panose="02000503060000020004" pitchFamily="2" charset="0"/>
              </a:rPr>
            </a:br>
            <a:r>
              <a:rPr lang="en-GB" sz="1400" i="1" dirty="0">
                <a:latin typeface="Optima" panose="02000503060000020004" pitchFamily="2" charset="0"/>
              </a:rPr>
              <a:t>Then I’m not happy at all.</a:t>
            </a:r>
          </a:p>
        </p:txBody>
      </p:sp>
      <p:sp>
        <p:nvSpPr>
          <p:cNvPr id="18" name="TextBox 17">
            <a:extLst>
              <a:ext uri="{FF2B5EF4-FFF2-40B4-BE49-F238E27FC236}">
                <a16:creationId xmlns:a16="http://schemas.microsoft.com/office/drawing/2014/main" id="{A6D184F9-8BC1-9647-9DC7-E8BFB7F88CF7}"/>
              </a:ext>
            </a:extLst>
          </p:cNvPr>
          <p:cNvSpPr txBox="1"/>
          <p:nvPr/>
        </p:nvSpPr>
        <p:spPr>
          <a:xfrm>
            <a:off x="7582395" y="1198497"/>
            <a:ext cx="2048574" cy="369332"/>
          </a:xfrm>
          <a:prstGeom prst="rect">
            <a:avLst/>
          </a:prstGeom>
          <a:noFill/>
        </p:spPr>
        <p:txBody>
          <a:bodyPr wrap="none" rtlCol="0">
            <a:spAutoFit/>
          </a:bodyPr>
          <a:lstStyle/>
          <a:p>
            <a:r>
              <a:rPr lang="en-GB" dirty="0">
                <a:latin typeface="Optima" panose="02000503060000020004" pitchFamily="2" charset="0"/>
              </a:rPr>
              <a:t>T. Rinker’s solution</a:t>
            </a:r>
          </a:p>
        </p:txBody>
      </p:sp>
      <p:sp>
        <p:nvSpPr>
          <p:cNvPr id="19" name="TextBox 18">
            <a:extLst>
              <a:ext uri="{FF2B5EF4-FFF2-40B4-BE49-F238E27FC236}">
                <a16:creationId xmlns:a16="http://schemas.microsoft.com/office/drawing/2014/main" id="{A3B948A5-BB20-B14D-AC80-56A4B0456D19}"/>
              </a:ext>
            </a:extLst>
          </p:cNvPr>
          <p:cNvSpPr txBox="1"/>
          <p:nvPr/>
        </p:nvSpPr>
        <p:spPr>
          <a:xfrm>
            <a:off x="6128543" y="1552084"/>
            <a:ext cx="5225257" cy="1384995"/>
          </a:xfrm>
          <a:prstGeom prst="rect">
            <a:avLst/>
          </a:prstGeom>
          <a:noFill/>
        </p:spPr>
        <p:txBody>
          <a:bodyPr wrap="square" rtlCol="0">
            <a:spAutoFit/>
          </a:bodyPr>
          <a:lstStyle/>
          <a:p>
            <a:r>
              <a:rPr lang="en-GB" sz="1200" dirty="0" err="1">
                <a:latin typeface="Courier New" panose="02070309020205020404" pitchFamily="49" charset="0"/>
                <a:cs typeface="Courier New" panose="02070309020205020404" pitchFamily="49" charset="0"/>
              </a:rPr>
              <a:t>sentence_id</a:t>
            </a:r>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word_count</a:t>
            </a:r>
            <a:r>
              <a:rPr lang="en-GB" sz="1200" dirty="0">
                <a:latin typeface="Courier New" panose="02070309020205020404" pitchFamily="49" charset="0"/>
                <a:cs typeface="Courier New" panose="02070309020205020404" pitchFamily="49" charset="0"/>
              </a:rPr>
              <a:t>	sentiment</a:t>
            </a:r>
          </a:p>
          <a:p>
            <a:r>
              <a:rPr lang="en-GB" sz="1200" dirty="0">
                <a:latin typeface="Courier New" panose="02070309020205020404" pitchFamily="49" charset="0"/>
                <a:cs typeface="Courier New" panose="02070309020205020404" pitchFamily="49" charset="0"/>
              </a:rPr>
              <a:t>1         	26  		0.46087292</a:t>
            </a:r>
          </a:p>
          <a:p>
            <a:r>
              <a:rPr lang="en-GB" sz="1200" dirty="0">
                <a:latin typeface="Courier New" panose="02070309020205020404" pitchFamily="49" charset="0"/>
                <a:cs typeface="Courier New" panose="02070309020205020404" pitchFamily="49" charset="0"/>
              </a:rPr>
              <a:t>2	        	17  		0.00000000</a:t>
            </a:r>
          </a:p>
          <a:p>
            <a:r>
              <a:rPr lang="en-GB" sz="1200" dirty="0">
                <a:latin typeface="Courier New" panose="02070309020205020404" pitchFamily="49" charset="0"/>
                <a:cs typeface="Courier New" panose="02070309020205020404" pitchFamily="49" charset="0"/>
              </a:rPr>
              <a:t>3        		4		0.00000000</a:t>
            </a:r>
          </a:p>
          <a:p>
            <a:r>
              <a:rPr lang="en-GB" sz="1200" dirty="0">
                <a:latin typeface="Courier New" panose="02070309020205020404" pitchFamily="49" charset="0"/>
                <a:cs typeface="Courier New" panose="02070309020205020404" pitchFamily="49" charset="0"/>
              </a:rPr>
              <a:t>4          	4 		-0.70000000</a:t>
            </a:r>
          </a:p>
          <a:p>
            <a:r>
              <a:rPr lang="en-GB" sz="1200" dirty="0">
                <a:latin typeface="Courier New" panose="02070309020205020404" pitchFamily="49" charset="0"/>
                <a:cs typeface="Courier New" panose="02070309020205020404" pitchFamily="49" charset="0"/>
              </a:rPr>
              <a:t>5          	7  		0.00000000</a:t>
            </a:r>
          </a:p>
          <a:p>
            <a:r>
              <a:rPr lang="en-GB" sz="1200" dirty="0">
                <a:latin typeface="Courier New" panose="02070309020205020404" pitchFamily="49" charset="0"/>
                <a:cs typeface="Courier New" panose="02070309020205020404" pitchFamily="49" charset="0"/>
              </a:rPr>
              <a:t>6         	37  		0.69869570</a:t>
            </a:r>
          </a:p>
        </p:txBody>
      </p:sp>
      <p:sp>
        <p:nvSpPr>
          <p:cNvPr id="20" name="TextBox 19">
            <a:extLst>
              <a:ext uri="{FF2B5EF4-FFF2-40B4-BE49-F238E27FC236}">
                <a16:creationId xmlns:a16="http://schemas.microsoft.com/office/drawing/2014/main" id="{809A78B8-6776-E64E-A674-0F5278834E60}"/>
              </a:ext>
            </a:extLst>
          </p:cNvPr>
          <p:cNvSpPr txBox="1"/>
          <p:nvPr/>
        </p:nvSpPr>
        <p:spPr>
          <a:xfrm>
            <a:off x="6808754" y="3038550"/>
            <a:ext cx="3595856" cy="923330"/>
          </a:xfrm>
          <a:prstGeom prst="rect">
            <a:avLst/>
          </a:prstGeom>
          <a:noFill/>
        </p:spPr>
        <p:txBody>
          <a:bodyPr wrap="none" rtlCol="0">
            <a:spAutoFit/>
          </a:bodyPr>
          <a:lstStyle/>
          <a:p>
            <a:pPr marL="342900" indent="-342900">
              <a:buAutoNum type="arabicPeriod"/>
            </a:pPr>
            <a:r>
              <a:rPr lang="en-GB" dirty="0">
                <a:latin typeface="Optima" panose="02000503060000020004" pitchFamily="2" charset="0"/>
              </a:rPr>
              <a:t>Get sentences</a:t>
            </a:r>
          </a:p>
          <a:p>
            <a:pPr marL="342900" indent="-342900">
              <a:buAutoNum type="arabicPeriod"/>
            </a:pPr>
            <a:r>
              <a:rPr lang="en-GB" dirty="0">
                <a:latin typeface="Optima" panose="02000503060000020004" pitchFamily="2" charset="0"/>
              </a:rPr>
              <a:t>Apply valence shifters</a:t>
            </a:r>
          </a:p>
          <a:p>
            <a:pPr marL="342900" indent="-342900">
              <a:buAutoNum type="arabicPeriod"/>
            </a:pPr>
            <a:r>
              <a:rPr lang="en-GB" dirty="0">
                <a:latin typeface="Optima" panose="02000503060000020004" pitchFamily="2" charset="0"/>
              </a:rPr>
              <a:t>Calculate ‘weighted’ sentiment</a:t>
            </a:r>
            <a:endParaRPr lang="en-GB" dirty="0"/>
          </a:p>
        </p:txBody>
      </p:sp>
      <p:pic>
        <p:nvPicPr>
          <p:cNvPr id="22" name="Picture 21">
            <a:extLst>
              <a:ext uri="{FF2B5EF4-FFF2-40B4-BE49-F238E27FC236}">
                <a16:creationId xmlns:a16="http://schemas.microsoft.com/office/drawing/2014/main" id="{7F6B85DF-395C-154B-B53E-D8498E130597}"/>
              </a:ext>
            </a:extLst>
          </p:cNvPr>
          <p:cNvPicPr>
            <a:picLocks noChangeAspect="1"/>
          </p:cNvPicPr>
          <p:nvPr/>
        </p:nvPicPr>
        <p:blipFill>
          <a:blip r:embed="rId6"/>
          <a:stretch>
            <a:fillRect/>
          </a:stretch>
        </p:blipFill>
        <p:spPr>
          <a:xfrm>
            <a:off x="5588396" y="4802134"/>
            <a:ext cx="1291508" cy="1497095"/>
          </a:xfrm>
          <a:prstGeom prst="rect">
            <a:avLst/>
          </a:prstGeom>
        </p:spPr>
      </p:pic>
    </p:spTree>
    <p:extLst>
      <p:ext uri="{BB962C8B-B14F-4D97-AF65-F5344CB8AC3E}">
        <p14:creationId xmlns:p14="http://schemas.microsoft.com/office/powerpoint/2010/main" val="322956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pPr algn="ctr"/>
            <a:r>
              <a:rPr lang="en-GB" sz="4000" dirty="0">
                <a:latin typeface="Optima" panose="02000503060000020004" pitchFamily="2" charset="0"/>
              </a:rPr>
              <a:t>But: automatic transcription?</a:t>
            </a:r>
            <a:endParaRPr lang="en-GB" sz="4000" baseline="30000" dirty="0">
              <a:latin typeface="Optima" panose="02000503060000020004" pitchFamily="2" charset="0"/>
            </a:endParaRP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pic>
        <p:nvPicPr>
          <p:cNvPr id="8" name="Picture 7">
            <a:extLst>
              <a:ext uri="{FF2B5EF4-FFF2-40B4-BE49-F238E27FC236}">
                <a16:creationId xmlns:a16="http://schemas.microsoft.com/office/drawing/2014/main" id="{5772B39C-689B-5940-BC46-478FE54B9F17}"/>
              </a:ext>
            </a:extLst>
          </p:cNvPr>
          <p:cNvPicPr>
            <a:picLocks noChangeAspect="1"/>
          </p:cNvPicPr>
          <p:nvPr/>
        </p:nvPicPr>
        <p:blipFill>
          <a:blip r:embed="rId5"/>
          <a:stretch>
            <a:fillRect/>
          </a:stretch>
        </p:blipFill>
        <p:spPr>
          <a:xfrm>
            <a:off x="674082" y="2230828"/>
            <a:ext cx="3811574" cy="2329295"/>
          </a:xfrm>
          <a:prstGeom prst="rect">
            <a:avLst/>
          </a:prstGeom>
        </p:spPr>
      </p:pic>
      <p:sp>
        <p:nvSpPr>
          <p:cNvPr id="12" name="TextBox 11">
            <a:extLst>
              <a:ext uri="{FF2B5EF4-FFF2-40B4-BE49-F238E27FC236}">
                <a16:creationId xmlns:a16="http://schemas.microsoft.com/office/drawing/2014/main" id="{79DEBD4B-51AB-C949-887F-760C3099F4BA}"/>
              </a:ext>
            </a:extLst>
          </p:cNvPr>
          <p:cNvSpPr txBox="1"/>
          <p:nvPr/>
        </p:nvSpPr>
        <p:spPr>
          <a:xfrm>
            <a:off x="6392866" y="2097910"/>
            <a:ext cx="5124201" cy="2462213"/>
          </a:xfrm>
          <a:prstGeom prst="rect">
            <a:avLst/>
          </a:prstGeom>
          <a:noFill/>
        </p:spPr>
        <p:txBody>
          <a:bodyPr wrap="square" rtlCol="0">
            <a:spAutoFit/>
          </a:bodyPr>
          <a:lstStyle/>
          <a:p>
            <a:r>
              <a:rPr lang="en-GB" sz="1400" dirty="0">
                <a:latin typeface="Courier New" panose="02070309020205020404" pitchFamily="49" charset="0"/>
                <a:cs typeface="Courier New" panose="02070309020205020404" pitchFamily="49" charset="0"/>
              </a:rPr>
              <a:t>we the citizens of </a:t>
            </a:r>
            <a:r>
              <a:rPr lang="en-GB" sz="1400" dirty="0" err="1">
                <a:latin typeface="Courier New" panose="02070309020205020404" pitchFamily="49" charset="0"/>
                <a:cs typeface="Courier New" panose="02070309020205020404" pitchFamily="49" charset="0"/>
              </a:rPr>
              <a:t>america</a:t>
            </a:r>
            <a:r>
              <a:rPr lang="en-GB" sz="1400" dirty="0">
                <a:latin typeface="Courier New" panose="02070309020205020404" pitchFamily="49" charset="0"/>
                <a:cs typeface="Courier New" panose="02070309020205020404" pitchFamily="49" charset="0"/>
              </a:rPr>
              <a:t> are now joined in a great national effort to rebuild our country and restore its promise for all of our people together we will determine the course of </a:t>
            </a:r>
            <a:r>
              <a:rPr lang="en-GB" sz="1400" dirty="0" err="1">
                <a:latin typeface="Courier New" panose="02070309020205020404" pitchFamily="49" charset="0"/>
                <a:cs typeface="Courier New" panose="02070309020205020404" pitchFamily="49" charset="0"/>
              </a:rPr>
              <a:t>america</a:t>
            </a:r>
            <a:r>
              <a:rPr lang="en-GB" sz="1400" dirty="0">
                <a:latin typeface="Courier New" panose="02070309020205020404" pitchFamily="49" charset="0"/>
                <a:cs typeface="Courier New" panose="02070309020205020404" pitchFamily="49" charset="0"/>
              </a:rPr>
              <a:t> and the world for many many years to come we will face challenges we will confront hardships but we will get the job done every four years we gather on these steps to carry out the orderly and peaceful transfer of power and we are grateful to president </a:t>
            </a:r>
            <a:r>
              <a:rPr lang="en-GB" sz="1400" dirty="0" err="1">
                <a:latin typeface="Courier New" panose="02070309020205020404" pitchFamily="49" charset="0"/>
                <a:cs typeface="Courier New" panose="02070309020205020404" pitchFamily="49" charset="0"/>
              </a:rPr>
              <a:t>obama</a:t>
            </a:r>
            <a:r>
              <a:rPr lang="en-GB" sz="1400" dirty="0">
                <a:latin typeface="Courier New" panose="02070309020205020404" pitchFamily="49" charset="0"/>
                <a:cs typeface="Courier New" panose="02070309020205020404" pitchFamily="49" charset="0"/>
              </a:rPr>
              <a:t> and first lady […]</a:t>
            </a:r>
          </a:p>
        </p:txBody>
      </p:sp>
      <p:sp>
        <p:nvSpPr>
          <p:cNvPr id="13" name="Right Arrow 12">
            <a:extLst>
              <a:ext uri="{FF2B5EF4-FFF2-40B4-BE49-F238E27FC236}">
                <a16:creationId xmlns:a16="http://schemas.microsoft.com/office/drawing/2014/main" id="{CDCF2863-C5A9-B44F-B7D6-D58ED0CA2846}"/>
              </a:ext>
            </a:extLst>
          </p:cNvPr>
          <p:cNvSpPr/>
          <p:nvPr/>
        </p:nvSpPr>
        <p:spPr>
          <a:xfrm>
            <a:off x="5032531" y="3046021"/>
            <a:ext cx="813460" cy="5878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EE7A99A-289B-9641-AD48-2B60D8BFAD12}"/>
              </a:ext>
            </a:extLst>
          </p:cNvPr>
          <p:cNvSpPr txBox="1"/>
          <p:nvPr/>
        </p:nvSpPr>
        <p:spPr>
          <a:xfrm>
            <a:off x="2909422" y="5278891"/>
            <a:ext cx="6373155" cy="461665"/>
          </a:xfrm>
          <a:prstGeom prst="rect">
            <a:avLst/>
          </a:prstGeom>
          <a:noFill/>
        </p:spPr>
        <p:txBody>
          <a:bodyPr wrap="none" rtlCol="0">
            <a:spAutoFit/>
          </a:bodyPr>
          <a:lstStyle/>
          <a:p>
            <a:r>
              <a:rPr lang="en-GB" sz="2400" dirty="0">
                <a:latin typeface="Optima" panose="02000503060000020004" pitchFamily="2" charset="0"/>
              </a:rPr>
              <a:t>Problematic for punctuation-based approaches</a:t>
            </a:r>
          </a:p>
        </p:txBody>
      </p:sp>
    </p:spTree>
    <p:extLst>
      <p:ext uri="{BB962C8B-B14F-4D97-AF65-F5344CB8AC3E}">
        <p14:creationId xmlns:p14="http://schemas.microsoft.com/office/powerpoint/2010/main" val="3692399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C11E-556E-7343-992B-B83328D4ED63}"/>
              </a:ext>
            </a:extLst>
          </p:cNvPr>
          <p:cNvSpPr>
            <a:spLocks noGrp="1"/>
          </p:cNvSpPr>
          <p:nvPr>
            <p:ph type="title"/>
          </p:nvPr>
        </p:nvSpPr>
        <p:spPr/>
        <p:txBody>
          <a:bodyPr anchor="t">
            <a:noAutofit/>
          </a:bodyPr>
          <a:lstStyle/>
          <a:p>
            <a:r>
              <a:rPr lang="en-GB" sz="4000" dirty="0">
                <a:latin typeface="Optima" panose="02000503060000020004" pitchFamily="2" charset="0"/>
              </a:rPr>
              <a:t>Aims of LTTA</a:t>
            </a:r>
            <a:endParaRPr lang="en-GB" sz="4000" baseline="30000" dirty="0">
              <a:latin typeface="Optima" panose="02000503060000020004" pitchFamily="2" charset="0"/>
            </a:endParaRPr>
          </a:p>
        </p:txBody>
      </p:sp>
      <p:sp>
        <p:nvSpPr>
          <p:cNvPr id="11" name="Content Placeholder 10">
            <a:extLst>
              <a:ext uri="{FF2B5EF4-FFF2-40B4-BE49-F238E27FC236}">
                <a16:creationId xmlns:a16="http://schemas.microsoft.com/office/drawing/2014/main" id="{D9CBF796-37B9-3E4F-9CCB-B21D3660BB5B}"/>
              </a:ext>
            </a:extLst>
          </p:cNvPr>
          <p:cNvSpPr>
            <a:spLocks noGrp="1"/>
          </p:cNvSpPr>
          <p:nvPr>
            <p:ph idx="1"/>
          </p:nvPr>
        </p:nvSpPr>
        <p:spPr>
          <a:xfrm>
            <a:off x="2034863" y="1641422"/>
            <a:ext cx="8834906" cy="4333616"/>
          </a:xfrm>
        </p:spPr>
        <p:txBody>
          <a:bodyPr>
            <a:normAutofit fontScale="85000" lnSpcReduction="20000"/>
          </a:bodyPr>
          <a:lstStyle/>
          <a:p>
            <a:r>
              <a:rPr lang="en-GB" dirty="0">
                <a:latin typeface="Optima" panose="02000503060000020004" pitchFamily="2" charset="0"/>
              </a:rPr>
              <a:t>Look beyond static scores</a:t>
            </a:r>
          </a:p>
          <a:p>
            <a:r>
              <a:rPr lang="en-GB" dirty="0">
                <a:latin typeface="Optima" panose="02000503060000020004" pitchFamily="2" charset="0"/>
              </a:rPr>
              <a:t>Appreciate dynamics in text</a:t>
            </a:r>
          </a:p>
          <a:p>
            <a:endParaRPr lang="en-GB" dirty="0">
              <a:latin typeface="Optima" panose="02000503060000020004" pitchFamily="2" charset="0"/>
            </a:endParaRPr>
          </a:p>
          <a:p>
            <a:pPr marL="0" indent="0">
              <a:buNone/>
            </a:pPr>
            <a:r>
              <a:rPr lang="en-GB" dirty="0">
                <a:latin typeface="Optima" panose="02000503060000020004" pitchFamily="2" charset="0"/>
              </a:rPr>
              <a:t>Technical requirements</a:t>
            </a:r>
          </a:p>
          <a:p>
            <a:r>
              <a:rPr lang="en-GB" dirty="0">
                <a:latin typeface="Optima" panose="02000503060000020004" pitchFamily="2" charset="0"/>
              </a:rPr>
              <a:t>Needs to deal with messy data</a:t>
            </a:r>
          </a:p>
          <a:p>
            <a:r>
              <a:rPr lang="en-GB" dirty="0">
                <a:latin typeface="Optima" panose="02000503060000020004" pitchFamily="2" charset="0"/>
              </a:rPr>
              <a:t>Flexible for multiple lexicons (e.g., sentiment)</a:t>
            </a:r>
          </a:p>
          <a:p>
            <a:endParaRPr lang="en-GB" dirty="0">
              <a:latin typeface="Optima" panose="02000503060000020004" pitchFamily="2" charset="0"/>
            </a:endParaRPr>
          </a:p>
          <a:p>
            <a:pPr marL="0" indent="0">
              <a:buNone/>
            </a:pPr>
            <a:r>
              <a:rPr lang="en-GB" dirty="0">
                <a:latin typeface="Optima" panose="02000503060000020004" pitchFamily="2" charset="0"/>
              </a:rPr>
              <a:t>Analysis on multiple levels</a:t>
            </a:r>
          </a:p>
          <a:p>
            <a:r>
              <a:rPr lang="en-GB" dirty="0">
                <a:latin typeface="Optima" panose="02000503060000020004" pitchFamily="2" charset="0"/>
              </a:rPr>
              <a:t>Text level (intra-textual)</a:t>
            </a:r>
          </a:p>
          <a:p>
            <a:r>
              <a:rPr lang="en-GB" dirty="0">
                <a:latin typeface="Optima" panose="02000503060000020004" pitchFamily="2" charset="0"/>
              </a:rPr>
              <a:t>Individual (user) level</a:t>
            </a:r>
          </a:p>
          <a:p>
            <a:r>
              <a:rPr lang="en-GB" dirty="0">
                <a:latin typeface="Optima" panose="02000503060000020004" pitchFamily="2" charset="0"/>
              </a:rPr>
              <a:t>Meta (Forum) level</a:t>
            </a:r>
          </a:p>
          <a:p>
            <a:endParaRPr lang="en-GB" dirty="0">
              <a:latin typeface="Optima" panose="02000503060000020004" pitchFamily="2" charset="0"/>
            </a:endParaRPr>
          </a:p>
          <a:p>
            <a:endParaRPr lang="en-GB" dirty="0">
              <a:latin typeface="Optima" panose="02000503060000020004" pitchFamily="2" charset="0"/>
            </a:endParaRPr>
          </a:p>
        </p:txBody>
      </p:sp>
      <p:pic>
        <p:nvPicPr>
          <p:cNvPr id="5" name="Picture 4">
            <a:extLst>
              <a:ext uri="{FF2B5EF4-FFF2-40B4-BE49-F238E27FC236}">
                <a16:creationId xmlns:a16="http://schemas.microsoft.com/office/drawing/2014/main" id="{B1CC3476-35A7-CB4B-B9D5-9D5F5209A008}"/>
              </a:ext>
            </a:extLst>
          </p:cNvPr>
          <p:cNvPicPr>
            <a:picLocks noChangeAspect="1"/>
          </p:cNvPicPr>
          <p:nvPr/>
        </p:nvPicPr>
        <p:blipFill>
          <a:blip r:embed="rId2"/>
          <a:stretch>
            <a:fillRect/>
          </a:stretch>
        </p:blipFill>
        <p:spPr>
          <a:xfrm>
            <a:off x="11011468" y="5680075"/>
            <a:ext cx="1011199" cy="1011199"/>
          </a:xfrm>
          <a:prstGeom prst="rect">
            <a:avLst/>
          </a:prstGeom>
        </p:spPr>
      </p:pic>
      <p:pic>
        <p:nvPicPr>
          <p:cNvPr id="7" name="Picture 6">
            <a:extLst>
              <a:ext uri="{FF2B5EF4-FFF2-40B4-BE49-F238E27FC236}">
                <a16:creationId xmlns:a16="http://schemas.microsoft.com/office/drawing/2014/main" id="{A44B42E9-170D-1D49-90FC-742458F599D7}"/>
              </a:ext>
            </a:extLst>
          </p:cNvPr>
          <p:cNvPicPr>
            <a:picLocks noChangeAspect="1"/>
          </p:cNvPicPr>
          <p:nvPr/>
        </p:nvPicPr>
        <p:blipFill>
          <a:blip r:embed="rId3"/>
          <a:stretch>
            <a:fillRect/>
          </a:stretch>
        </p:blipFill>
        <p:spPr>
          <a:xfrm>
            <a:off x="169333" y="6159241"/>
            <a:ext cx="1009499" cy="532033"/>
          </a:xfrm>
          <a:prstGeom prst="rect">
            <a:avLst/>
          </a:prstGeom>
        </p:spPr>
      </p:pic>
      <p:pic>
        <p:nvPicPr>
          <p:cNvPr id="9" name="Picture 8">
            <a:extLst>
              <a:ext uri="{FF2B5EF4-FFF2-40B4-BE49-F238E27FC236}">
                <a16:creationId xmlns:a16="http://schemas.microsoft.com/office/drawing/2014/main" id="{7BCB4998-E2EA-2041-853F-B28454CEF833}"/>
              </a:ext>
            </a:extLst>
          </p:cNvPr>
          <p:cNvPicPr>
            <a:picLocks noChangeAspect="1"/>
          </p:cNvPicPr>
          <p:nvPr/>
        </p:nvPicPr>
        <p:blipFill>
          <a:blip r:embed="rId4"/>
          <a:stretch>
            <a:fillRect/>
          </a:stretch>
        </p:blipFill>
        <p:spPr>
          <a:xfrm>
            <a:off x="169333" y="5680075"/>
            <a:ext cx="1009499" cy="294963"/>
          </a:xfrm>
          <a:prstGeom prst="rect">
            <a:avLst/>
          </a:prstGeom>
        </p:spPr>
      </p:pic>
    </p:spTree>
    <p:extLst>
      <p:ext uri="{BB962C8B-B14F-4D97-AF65-F5344CB8AC3E}">
        <p14:creationId xmlns:p14="http://schemas.microsoft.com/office/powerpoint/2010/main" val="3258267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11757</TotalTime>
  <Words>2514</Words>
  <Application>Microsoft Macintosh PowerPoint</Application>
  <PresentationFormat>Widescreen</PresentationFormat>
  <Paragraphs>426</Paragraphs>
  <Slides>32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Courier New</vt:lpstr>
      <vt:lpstr>Optima</vt:lpstr>
      <vt:lpstr>Wingdings</vt:lpstr>
      <vt:lpstr>Office Theme</vt:lpstr>
      <vt:lpstr>Linguistic Temporal Trajectory Analysis</vt:lpstr>
      <vt:lpstr>Why this workshop?</vt:lpstr>
      <vt:lpstr>Why this workshop?</vt:lpstr>
      <vt:lpstr>Static vs dynamic approaches</vt:lpstr>
      <vt:lpstr>Static vs dynamic approaches</vt:lpstr>
      <vt:lpstr>PowerPoint Presentation</vt:lpstr>
      <vt:lpstr>A brief history of ‘dynamic’ sentiment analysis </vt:lpstr>
      <vt:lpstr>But: automatic transcription?</vt:lpstr>
      <vt:lpstr>Aims of LTTA</vt:lpstr>
      <vt:lpstr>Approach: “Naïve” context sentiment extraction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“Generalized” LTTA</vt:lpstr>
      <vt:lpstr>“Generalized” LTTA: Levels of analysis</vt:lpstr>
      <vt:lpstr>“Generalized” LTTA: Levels of analysis</vt:lpstr>
      <vt:lpstr>Levels of analysis: intra-textual</vt:lpstr>
      <vt:lpstr>“Generalized” LTTA: Levels of analysis</vt:lpstr>
      <vt:lpstr>Levels of analysis: individual</vt:lpstr>
      <vt:lpstr>“Generalized” LTTA: Levels of analysis</vt:lpstr>
      <vt:lpstr>Beware of ‘researcher’s degrees of freedom’</vt:lpstr>
      <vt:lpstr>Why bother?</vt:lpstr>
      <vt:lpstr>Outlook</vt:lpstr>
      <vt:lpstr>RQs we can answer with LTTA</vt:lpstr>
      <vt:lpstr>RQs we need to answer  (maybe LTTA can help?)</vt:lpstr>
      <vt:lpstr>About this workshop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the sentiment styles of YouTube‘s vloggers</dc:title>
  <dc:creator>Max</dc:creator>
  <cp:lastModifiedBy>B Kleinberg</cp:lastModifiedBy>
  <cp:revision>185</cp:revision>
  <dcterms:created xsi:type="dcterms:W3CDTF">2018-11-07T07:25:42Z</dcterms:created>
  <dcterms:modified xsi:type="dcterms:W3CDTF">2018-12-04T21:21:34Z</dcterms:modified>
</cp:coreProperties>
</file>